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Dumondi Condensed Heavy" charset="1" panose="00000000000000000000"/>
      <p:regular r:id="rId54"/>
    </p:embeddedFont>
    <p:embeddedFont>
      <p:font typeface="Dumondi Condensed Bold Italics" charset="1" panose="00000000000000000000"/>
      <p:regular r:id="rId55"/>
    </p:embeddedFont>
    <p:embeddedFont>
      <p:font typeface="Canva Sans" charset="1" panose="020B0503030501040103"/>
      <p:regular r:id="rId56"/>
    </p:embeddedFont>
    <p:embeddedFont>
      <p:font typeface="Dumondi Condensed Bold" charset="1" panose="00000000000000000000"/>
      <p:regular r:id="rId57"/>
    </p:embeddedFont>
    <p:embeddedFont>
      <p:font typeface="Canva Sans Bold" charset="1" panose="020B0803030501040103"/>
      <p:regular r:id="rId58"/>
    </p:embeddedFont>
    <p:embeddedFont>
      <p:font typeface="Open Sans" charset="1" panose="020B0606030504020204"/>
      <p:regular r:id="rId59"/>
    </p:embeddedFont>
    <p:embeddedFont>
      <p:font typeface="Sniglet" charset="1" panose="0407050503010002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32.png" Type="http://schemas.openxmlformats.org/officeDocument/2006/relationships/image"/><Relationship Id="rId19" Target="../media/image33.svg" Type="http://schemas.openxmlformats.org/officeDocument/2006/relationships/image"/><Relationship Id="rId2" Target="../media/image3.png" Type="http://schemas.openxmlformats.org/officeDocument/2006/relationships/image"/><Relationship Id="rId20" Target="../media/image44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32.png" Type="http://schemas.openxmlformats.org/officeDocument/2006/relationships/image"/><Relationship Id="rId19" Target="../media/image33.svg" Type="http://schemas.openxmlformats.org/officeDocument/2006/relationships/image"/><Relationship Id="rId2" Target="../media/image3.png" Type="http://schemas.openxmlformats.org/officeDocument/2006/relationships/image"/><Relationship Id="rId20" Target="../media/image46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20" Target="../media/image58.png" Type="http://schemas.openxmlformats.org/officeDocument/2006/relationships/image"/><Relationship Id="rId21" Target="../media/image59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20" Target="../media/image60.png" Type="http://schemas.openxmlformats.org/officeDocument/2006/relationships/image"/><Relationship Id="rId21" Target="../media/image61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20" Target="../media/image62.png" Type="http://schemas.openxmlformats.org/officeDocument/2006/relationships/image"/><Relationship Id="rId21" Target="../media/image63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20" Target="../media/image67.png" Type="http://schemas.openxmlformats.org/officeDocument/2006/relationships/image"/><Relationship Id="rId21" Target="../media/image68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20" Target="../media/image70.jpe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20" Target="../media/image71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20" Target="../media/image72.png" Type="http://schemas.openxmlformats.org/officeDocument/2006/relationships/image"/><Relationship Id="rId21" Target="../media/image73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20" Target="../media/image74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20" Target="../media/image75.png" Type="http://schemas.openxmlformats.org/officeDocument/2006/relationships/image"/><Relationship Id="rId21" Target="../media/image76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32.png" Type="http://schemas.openxmlformats.org/officeDocument/2006/relationships/image"/><Relationship Id="rId19" Target="../media/image33.svg" Type="http://schemas.openxmlformats.org/officeDocument/2006/relationships/image"/><Relationship Id="rId2" Target="../media/image3.png" Type="http://schemas.openxmlformats.org/officeDocument/2006/relationships/image"/><Relationship Id="rId20" Target="../media/image41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32.png" Type="http://schemas.openxmlformats.org/officeDocument/2006/relationships/image"/><Relationship Id="rId19" Target="../media/image33.svg" Type="http://schemas.openxmlformats.org/officeDocument/2006/relationships/image"/><Relationship Id="rId2" Target="../media/image3.png" Type="http://schemas.openxmlformats.org/officeDocument/2006/relationships/image"/><Relationship Id="rId20" Target="../media/image42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32.png" Type="http://schemas.openxmlformats.org/officeDocument/2006/relationships/image"/><Relationship Id="rId19" Target="../media/image33.svg" Type="http://schemas.openxmlformats.org/officeDocument/2006/relationships/image"/><Relationship Id="rId2" Target="../media/image3.png" Type="http://schemas.openxmlformats.org/officeDocument/2006/relationships/image"/><Relationship Id="rId20" Target="../media/image43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1366" y="1989347"/>
            <a:ext cx="15324175" cy="448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b="true" sz="80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PLATAFORMA DE TUTORÍAS VIRTUALES PARA ESTUDIANTES EN RIESGO ACADÉMICO</a:t>
            </a:r>
          </a:p>
          <a:p>
            <a:pPr algn="ctr">
              <a:lnSpc>
                <a:spcPts val="8800"/>
              </a:lnSpc>
            </a:pPr>
          </a:p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37772">
            <a:off x="7983782" y="245268"/>
            <a:ext cx="2320437" cy="1763532"/>
          </a:xfrm>
          <a:custGeom>
            <a:avLst/>
            <a:gdLst/>
            <a:ahLst/>
            <a:cxnLst/>
            <a:rect r="r" b="b" t="t" l="l"/>
            <a:pathLst>
              <a:path h="1763532" w="2320437">
                <a:moveTo>
                  <a:pt x="0" y="0"/>
                </a:moveTo>
                <a:lnTo>
                  <a:pt x="2320436" y="0"/>
                </a:lnTo>
                <a:lnTo>
                  <a:pt x="2320436" y="1763532"/>
                </a:lnTo>
                <a:lnTo>
                  <a:pt x="0" y="176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48835">
            <a:off x="1590729" y="-877670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82916">
            <a:off x="15260428" y="-1317761"/>
            <a:ext cx="1873617" cy="2635522"/>
          </a:xfrm>
          <a:custGeom>
            <a:avLst/>
            <a:gdLst/>
            <a:ahLst/>
            <a:cxnLst/>
            <a:rect r="r" b="b" t="t" l="l"/>
            <a:pathLst>
              <a:path h="2635522" w="1873617">
                <a:moveTo>
                  <a:pt x="0" y="0"/>
                </a:moveTo>
                <a:lnTo>
                  <a:pt x="1873617" y="0"/>
                </a:lnTo>
                <a:lnTo>
                  <a:pt x="1873617" y="2635522"/>
                </a:lnTo>
                <a:lnTo>
                  <a:pt x="0" y="2635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8695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4625379" y="-1677477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4"/>
                </a:lnTo>
                <a:lnTo>
                  <a:pt x="0" y="3354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23462">
            <a:off x="11864509" y="-1629901"/>
            <a:ext cx="1864849" cy="3195225"/>
          </a:xfrm>
          <a:custGeom>
            <a:avLst/>
            <a:gdLst/>
            <a:ahLst/>
            <a:cxnLst/>
            <a:rect r="r" b="b" t="t" l="l"/>
            <a:pathLst>
              <a:path h="3195225" w="1864849">
                <a:moveTo>
                  <a:pt x="0" y="0"/>
                </a:moveTo>
                <a:lnTo>
                  <a:pt x="1864849" y="0"/>
                </a:lnTo>
                <a:lnTo>
                  <a:pt x="1864849" y="3195225"/>
                </a:lnTo>
                <a:lnTo>
                  <a:pt x="0" y="3195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91562">
            <a:off x="171874" y="3673643"/>
            <a:ext cx="1713652" cy="3261275"/>
          </a:xfrm>
          <a:custGeom>
            <a:avLst/>
            <a:gdLst/>
            <a:ahLst/>
            <a:cxnLst/>
            <a:rect r="r" b="b" t="t" l="l"/>
            <a:pathLst>
              <a:path h="3261275" w="1713652">
                <a:moveTo>
                  <a:pt x="0" y="0"/>
                </a:moveTo>
                <a:lnTo>
                  <a:pt x="1713652" y="0"/>
                </a:lnTo>
                <a:lnTo>
                  <a:pt x="1713652" y="3261275"/>
                </a:lnTo>
                <a:lnTo>
                  <a:pt x="0" y="32612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87336" y="8002683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6402">
            <a:off x="-894040" y="7794813"/>
            <a:ext cx="2888339" cy="2594254"/>
          </a:xfrm>
          <a:custGeom>
            <a:avLst/>
            <a:gdLst/>
            <a:ahLst/>
            <a:cxnLst/>
            <a:rect r="r" b="b" t="t" l="l"/>
            <a:pathLst>
              <a:path h="2594254" w="2888339">
                <a:moveTo>
                  <a:pt x="0" y="0"/>
                </a:moveTo>
                <a:lnTo>
                  <a:pt x="2888339" y="0"/>
                </a:lnTo>
                <a:lnTo>
                  <a:pt x="2888339" y="2594254"/>
                </a:lnTo>
                <a:lnTo>
                  <a:pt x="0" y="25942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29103">
            <a:off x="2472369" y="8651978"/>
            <a:ext cx="2527838" cy="2068231"/>
          </a:xfrm>
          <a:custGeom>
            <a:avLst/>
            <a:gdLst/>
            <a:ahLst/>
            <a:cxnLst/>
            <a:rect r="r" b="b" t="t" l="l"/>
            <a:pathLst>
              <a:path h="2068231" w="2527838">
                <a:moveTo>
                  <a:pt x="0" y="0"/>
                </a:moveTo>
                <a:lnTo>
                  <a:pt x="2527839" y="0"/>
                </a:lnTo>
                <a:lnTo>
                  <a:pt x="2527839" y="2068231"/>
                </a:lnTo>
                <a:lnTo>
                  <a:pt x="0" y="206823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807361">
            <a:off x="16553163" y="3512862"/>
            <a:ext cx="1713652" cy="3261275"/>
          </a:xfrm>
          <a:custGeom>
            <a:avLst/>
            <a:gdLst/>
            <a:ahLst/>
            <a:cxnLst/>
            <a:rect r="r" b="b" t="t" l="l"/>
            <a:pathLst>
              <a:path h="3261275" w="1713652">
                <a:moveTo>
                  <a:pt x="1713652" y="0"/>
                </a:moveTo>
                <a:lnTo>
                  <a:pt x="0" y="0"/>
                </a:lnTo>
                <a:lnTo>
                  <a:pt x="0" y="3261276"/>
                </a:lnTo>
                <a:lnTo>
                  <a:pt x="1713652" y="3261276"/>
                </a:lnTo>
                <a:lnTo>
                  <a:pt x="171365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217368">
            <a:off x="-981827" y="973876"/>
            <a:ext cx="2689340" cy="1789633"/>
          </a:xfrm>
          <a:custGeom>
            <a:avLst/>
            <a:gdLst/>
            <a:ahLst/>
            <a:cxnLst/>
            <a:rect r="r" b="b" t="t" l="l"/>
            <a:pathLst>
              <a:path h="1789633" w="2689340">
                <a:moveTo>
                  <a:pt x="0" y="0"/>
                </a:moveTo>
                <a:lnTo>
                  <a:pt x="2689340" y="0"/>
                </a:lnTo>
                <a:lnTo>
                  <a:pt x="2689340" y="1789634"/>
                </a:lnTo>
                <a:lnTo>
                  <a:pt x="0" y="178963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91628" y="4345637"/>
            <a:ext cx="2207775" cy="2207775"/>
          </a:xfrm>
          <a:custGeom>
            <a:avLst/>
            <a:gdLst/>
            <a:ahLst/>
            <a:cxnLst/>
            <a:rect r="r" b="b" t="t" l="l"/>
            <a:pathLst>
              <a:path h="2207775" w="2207775">
                <a:moveTo>
                  <a:pt x="0" y="0"/>
                </a:moveTo>
                <a:lnTo>
                  <a:pt x="2207775" y="0"/>
                </a:lnTo>
                <a:lnTo>
                  <a:pt x="2207775" y="2207775"/>
                </a:lnTo>
                <a:lnTo>
                  <a:pt x="0" y="220777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9082" y="-32289"/>
            <a:ext cx="1953451" cy="1953451"/>
          </a:xfrm>
          <a:custGeom>
            <a:avLst/>
            <a:gdLst/>
            <a:ahLst/>
            <a:cxnLst/>
            <a:rect r="r" b="b" t="t" l="l"/>
            <a:pathLst>
              <a:path h="1953451" w="1953451">
                <a:moveTo>
                  <a:pt x="0" y="0"/>
                </a:moveTo>
                <a:lnTo>
                  <a:pt x="1953451" y="0"/>
                </a:lnTo>
                <a:lnTo>
                  <a:pt x="1953451" y="1953451"/>
                </a:lnTo>
                <a:lnTo>
                  <a:pt x="0" y="1953451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836808" y="4008392"/>
            <a:ext cx="8121357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4200" i="true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Integrantes:</a:t>
            </a:r>
          </a:p>
          <a:p>
            <a:pPr algn="l" marL="906780" indent="-453390" lvl="1">
              <a:lnSpc>
                <a:spcPts val="4620"/>
              </a:lnSpc>
              <a:buFont typeface="Arial"/>
              <a:buChar char="•"/>
            </a:pPr>
            <a:r>
              <a:rPr lang="en-US" b="true" sz="4200" i="true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Antezana Alonzo Alexandra</a:t>
            </a:r>
            <a:r>
              <a:rPr lang="en-US" b="true" sz="4200" i="true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 Dayana</a:t>
            </a:r>
          </a:p>
          <a:p>
            <a:pPr algn="l" marL="906780" indent="-453390" lvl="1">
              <a:lnSpc>
                <a:spcPts val="4620"/>
              </a:lnSpc>
              <a:buFont typeface="Arial"/>
              <a:buChar char="•"/>
            </a:pPr>
            <a:r>
              <a:rPr lang="en-US" b="true" sz="4200" i="true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Molina Bendezu Leonel</a:t>
            </a:r>
          </a:p>
          <a:p>
            <a:pPr algn="l" marL="906780" indent="-453390" lvl="1">
              <a:lnSpc>
                <a:spcPts val="4620"/>
              </a:lnSpc>
              <a:buFont typeface="Arial"/>
              <a:buChar char="•"/>
            </a:pPr>
            <a:r>
              <a:rPr lang="en-US" b="true" sz="4200" i="true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Tito Llactahuaman Angel Xavier</a:t>
            </a:r>
          </a:p>
          <a:p>
            <a:pPr algn="l" marL="906780" indent="-453390" lvl="1">
              <a:lnSpc>
                <a:spcPts val="4620"/>
              </a:lnSpc>
              <a:buFont typeface="Arial"/>
              <a:buChar char="•"/>
            </a:pPr>
            <a:r>
              <a:rPr lang="en-US" b="true" sz="4200" i="true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Velasquez Colorado Lionel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47338" y="7081157"/>
            <a:ext cx="10541856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4200" i="true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Curso: Análisis y Diseño de Software (NRC: 62152)</a:t>
            </a:r>
          </a:p>
          <a:p>
            <a:pPr algn="ctr">
              <a:lnSpc>
                <a:spcPts val="4620"/>
              </a:lnSpc>
            </a:pPr>
            <a:r>
              <a:rPr lang="en-US" b="true" sz="4200" i="true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Docente: Rosario Delia Osorio Contreras</a:t>
            </a:r>
          </a:p>
          <a:p>
            <a:pPr algn="ctr">
              <a:lnSpc>
                <a:spcPts val="4620"/>
              </a:lnSpc>
            </a:pPr>
            <a:r>
              <a:rPr lang="en-US" b="true" sz="4200" i="true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ODS asociada: ODS 4 - Educación de Calidad</a:t>
            </a:r>
          </a:p>
          <a:p>
            <a:pPr algn="ctr">
              <a:lnSpc>
                <a:spcPts val="4620"/>
              </a:lnSpc>
            </a:pPr>
          </a:p>
          <a:p>
            <a:pPr algn="ctr">
              <a:lnSpc>
                <a:spcPts val="4620"/>
              </a:lnSpc>
            </a:pPr>
            <a:r>
              <a:rPr lang="en-US" b="true" sz="4200" i="true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Fecha de presentación: 1/12/2025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6304" y="-812989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84404">
            <a:off x="16007446" y="-1264713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47" y="-894043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9664">
            <a:off x="5819994" y="-1811215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4"/>
                </a:lnTo>
                <a:lnTo>
                  <a:pt x="0" y="335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35954">
            <a:off x="12980958" y="-1981783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791596">
            <a:off x="136621" y="8589272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7621">
            <a:off x="10150362" y="922121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43815" y="8674299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9"/>
                </a:lnTo>
                <a:lnTo>
                  <a:pt x="0" y="25550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-81298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200210">
            <a:off x="12528147" y="9247029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484404">
            <a:off x="6584638" y="8865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14479" y="1996664"/>
            <a:ext cx="8193666" cy="7261636"/>
          </a:xfrm>
          <a:custGeom>
            <a:avLst/>
            <a:gdLst/>
            <a:ahLst/>
            <a:cxnLst/>
            <a:rect r="r" b="b" t="t" l="l"/>
            <a:pathLst>
              <a:path h="7261636" w="8193666">
                <a:moveTo>
                  <a:pt x="0" y="0"/>
                </a:moveTo>
                <a:lnTo>
                  <a:pt x="8193666" y="0"/>
                </a:lnTo>
                <a:lnTo>
                  <a:pt x="8193666" y="7261636"/>
                </a:lnTo>
                <a:lnTo>
                  <a:pt x="0" y="7261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00147" y="1480028"/>
            <a:ext cx="4622329" cy="51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2"/>
              </a:lnSpc>
            </a:pPr>
            <a:r>
              <a:rPr lang="en-US" b="true" sz="42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DIAGRAMA </a:t>
            </a:r>
            <a:r>
              <a:rPr lang="en-US" b="true" sz="42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DE PROCESOS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1900" y="793337"/>
            <a:ext cx="13294076" cy="8700326"/>
            <a:chOff x="0" y="0"/>
            <a:chExt cx="3501320" cy="229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1320" cy="2291444"/>
            </a:xfrm>
            <a:custGeom>
              <a:avLst/>
              <a:gdLst/>
              <a:ahLst/>
              <a:cxnLst/>
              <a:rect r="r" b="b" t="t" l="l"/>
              <a:pathLst>
                <a:path h="2291444" w="3501320">
                  <a:moveTo>
                    <a:pt x="16306" y="0"/>
                  </a:moveTo>
                  <a:lnTo>
                    <a:pt x="3485014" y="0"/>
                  </a:lnTo>
                  <a:cubicBezTo>
                    <a:pt x="3494020" y="0"/>
                    <a:pt x="3501320" y="7300"/>
                    <a:pt x="3501320" y="16306"/>
                  </a:cubicBezTo>
                  <a:lnTo>
                    <a:pt x="3501320" y="2275138"/>
                  </a:lnTo>
                  <a:cubicBezTo>
                    <a:pt x="3501320" y="2284143"/>
                    <a:pt x="3494020" y="2291444"/>
                    <a:pt x="3485014" y="2291444"/>
                  </a:cubicBezTo>
                  <a:lnTo>
                    <a:pt x="16306" y="2291444"/>
                  </a:lnTo>
                  <a:cubicBezTo>
                    <a:pt x="11981" y="2291444"/>
                    <a:pt x="7834" y="2289726"/>
                    <a:pt x="4776" y="2286668"/>
                  </a:cubicBezTo>
                  <a:cubicBezTo>
                    <a:pt x="1718" y="2283610"/>
                    <a:pt x="0" y="2279462"/>
                    <a:pt x="0" y="2275138"/>
                  </a:cubicBezTo>
                  <a:lnTo>
                    <a:pt x="0" y="16306"/>
                  </a:lnTo>
                  <a:cubicBezTo>
                    <a:pt x="0" y="7300"/>
                    <a:pt x="7300" y="0"/>
                    <a:pt x="16306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501320" cy="232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6937" y="1801153"/>
            <a:ext cx="5718087" cy="6360029"/>
            <a:chOff x="0" y="0"/>
            <a:chExt cx="8019247" cy="8919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19247" cy="8919528"/>
            </a:xfrm>
            <a:custGeom>
              <a:avLst/>
              <a:gdLst/>
              <a:ahLst/>
              <a:cxnLst/>
              <a:rect r="r" b="b" t="t" l="l"/>
              <a:pathLst>
                <a:path h="8919528" w="8019247">
                  <a:moveTo>
                    <a:pt x="0" y="8467606"/>
                  </a:moveTo>
                  <a:lnTo>
                    <a:pt x="0" y="451923"/>
                  </a:lnTo>
                  <a:cubicBezTo>
                    <a:pt x="0" y="202176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203365"/>
                    <a:pt x="8019247" y="451923"/>
                  </a:cubicBezTo>
                  <a:lnTo>
                    <a:pt x="8019247" y="8467606"/>
                  </a:lnTo>
                  <a:cubicBezTo>
                    <a:pt x="8019247" y="8717352"/>
                    <a:pt x="7746592" y="8919528"/>
                    <a:pt x="7409784" y="8919528"/>
                  </a:cubicBezTo>
                  <a:lnTo>
                    <a:pt x="609463" y="8919528"/>
                  </a:lnTo>
                  <a:cubicBezTo>
                    <a:pt x="274258" y="8919528"/>
                    <a:pt x="0" y="8717352"/>
                    <a:pt x="0" y="8467606"/>
                  </a:cubicBezTo>
                  <a:close/>
                </a:path>
              </a:pathLst>
            </a:custGeom>
            <a:blipFill>
              <a:blip r:embed="rId2"/>
              <a:stretch>
                <a:fillRect l="-5613" t="0" r="-5613" b="0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283904" y="3777178"/>
            <a:ext cx="8117457" cy="423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7"/>
              </a:lnSpc>
            </a:pPr>
            <a:r>
              <a:rPr lang="en-US" b="true" sz="10153" spc="274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Estrategia y Arquitectura del Software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81318" y="336647"/>
            <a:ext cx="3606682" cy="2544350"/>
          </a:xfrm>
          <a:custGeom>
            <a:avLst/>
            <a:gdLst/>
            <a:ahLst/>
            <a:cxnLst/>
            <a:rect r="r" b="b" t="t" l="l"/>
            <a:pathLst>
              <a:path h="2544350" w="3606682">
                <a:moveTo>
                  <a:pt x="0" y="0"/>
                </a:moveTo>
                <a:lnTo>
                  <a:pt x="3606682" y="0"/>
                </a:lnTo>
                <a:lnTo>
                  <a:pt x="3606682" y="2544350"/>
                </a:lnTo>
                <a:lnTo>
                  <a:pt x="0" y="254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90492">
            <a:off x="13079639" y="1183819"/>
            <a:ext cx="1209427" cy="1294134"/>
          </a:xfrm>
          <a:custGeom>
            <a:avLst/>
            <a:gdLst/>
            <a:ahLst/>
            <a:cxnLst/>
            <a:rect r="r" b="b" t="t" l="l"/>
            <a:pathLst>
              <a:path h="1294134" w="1209427">
                <a:moveTo>
                  <a:pt x="0" y="0"/>
                </a:moveTo>
                <a:lnTo>
                  <a:pt x="1209427" y="0"/>
                </a:lnTo>
                <a:lnTo>
                  <a:pt x="1209427" y="1294134"/>
                </a:lnTo>
                <a:lnTo>
                  <a:pt x="0" y="129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8721" y="1685584"/>
            <a:ext cx="8268205" cy="95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7"/>
              </a:lnSpc>
            </a:pPr>
            <a:r>
              <a:rPr lang="en-US" b="true" sz="77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ESTRATEGIA</a:t>
            </a:r>
            <a:r>
              <a:rPr lang="en-US" b="true" sz="77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 DE DISEÑO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4552" y="2827281"/>
            <a:ext cx="6601364" cy="64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ESTRATEGIA DE DISEÑO DEL SOFTWARE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Enfoque Adoptado: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Arquitectura basada en componentes con separación 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clara de responsabilidades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Características Principales: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Arquitectura en Capas (Layered Architecture)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  • Separación de preocupaciones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  • Cada capa tiene responsabilidades específicas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Patrón MVC en Frontend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  • Modelo-Vista-Controlador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  • Organización clara del código React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Beneficios del Diseño: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🔹 Escalabilidad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  → Componentes independientes pueden crecer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🔹 Mantenibilidad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  → Cambios localizados en cada capa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🔹 Testabilidad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  → Pruebas aisladas por componente</a:t>
            </a:r>
          </a:p>
          <a:p>
            <a:pPr algn="l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🔹 Reutilización</a:t>
            </a:r>
          </a:p>
          <a:p>
            <a:pPr algn="l" marL="0" indent="0" lvl="0">
              <a:lnSpc>
                <a:spcPts val="2611"/>
              </a:lnSpc>
            </a:pP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  →</a:t>
            </a:r>
            <a:r>
              <a:rPr lang="en-US" sz="19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Componentes modulares reutilizables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06304" y="-812989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007446" y="-1264713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847" y="-894043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819994" y="-1811215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4"/>
                </a:lnTo>
                <a:lnTo>
                  <a:pt x="0" y="335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2980958" y="-1981783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136621" y="8589272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50362" y="922121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43815" y="8674299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9"/>
                </a:lnTo>
                <a:lnTo>
                  <a:pt x="0" y="25550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-81298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528147" y="9247029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584638" y="8865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56441" y="4276691"/>
            <a:ext cx="10731559" cy="1733618"/>
          </a:xfrm>
          <a:custGeom>
            <a:avLst/>
            <a:gdLst/>
            <a:ahLst/>
            <a:cxnLst/>
            <a:rect r="r" b="b" t="t" l="l"/>
            <a:pathLst>
              <a:path h="1733618" w="10731559">
                <a:moveTo>
                  <a:pt x="0" y="0"/>
                </a:moveTo>
                <a:lnTo>
                  <a:pt x="10731559" y="0"/>
                </a:lnTo>
                <a:lnTo>
                  <a:pt x="10731559" y="1733618"/>
                </a:lnTo>
                <a:lnTo>
                  <a:pt x="0" y="173361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682592" y="1238250"/>
            <a:ext cx="8729428" cy="184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7"/>
              </a:lnSpc>
            </a:pPr>
            <a:r>
              <a:rPr lang="en-US" b="true" sz="77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ARQUITECTURA</a:t>
            </a:r>
            <a:r>
              <a:rPr lang="en-US" b="true" sz="77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 DEL SISTEMA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91398" y="2912154"/>
            <a:ext cx="8765042" cy="66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1"/>
              </a:lnSpc>
            </a:pPr>
            <a:r>
              <a:rPr lang="en-US" sz="2008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TIPO DE ARQUITECTURA DEL SISTEMA Arquitectura de Referencia: MVC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91398" y="6246813"/>
            <a:ext cx="7741095" cy="242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91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Justificación de la Arquitectura: </a:t>
            </a:r>
          </a:p>
          <a:p>
            <a:pPr algn="l">
              <a:lnSpc>
                <a:spcPts val="3882"/>
              </a:lnSpc>
            </a:pPr>
            <a:r>
              <a:rPr lang="en-US" sz="291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- Separación clara de responsabilidades </a:t>
            </a:r>
          </a:p>
          <a:p>
            <a:pPr algn="l">
              <a:lnSpc>
                <a:spcPts val="3882"/>
              </a:lnSpc>
            </a:pPr>
            <a:r>
              <a:rPr lang="en-US" sz="291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- Escalabilidad independiente por capa </a:t>
            </a:r>
          </a:p>
          <a:p>
            <a:pPr algn="l">
              <a:lnSpc>
                <a:spcPts val="3882"/>
              </a:lnSpc>
            </a:pPr>
            <a:r>
              <a:rPr lang="en-US" sz="291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- Facilita implementación de cambios </a:t>
            </a:r>
          </a:p>
          <a:p>
            <a:pPr algn="l" marL="0" indent="0" lvl="0">
              <a:lnSpc>
                <a:spcPts val="3882"/>
              </a:lnSpc>
            </a:pPr>
            <a:r>
              <a:rPr lang="en-US" sz="291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- Permite pruebas unitarias por capa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9343" y="1167753"/>
            <a:ext cx="15664387" cy="124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41"/>
              </a:lnSpc>
            </a:pPr>
            <a:r>
              <a:rPr lang="en-US" b="true" sz="10045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PATRONES DE DISEÑO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06304" y="-1489175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1895" y="-717303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888814" y="-2022141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2915840" y="-1557050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91596">
            <a:off x="322109" y="7941360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91095" y="8943532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84550" y="-838911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200210">
            <a:off x="12528147" y="949695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6505" y="1948184"/>
            <a:ext cx="7016494" cy="656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PATRONES DE DISEÑO APLICADOS 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PATRÓN REPOSITORY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Aplicación: Acceso a datos en capa de persistencia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Beneficio: Abstracción de lógica de acceso a datos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Implementación: 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• UserRepository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• TutorRepository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• SesionTutoriaRepository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PATRÓN FACTORY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Aplicación: Creación de objetos complejos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Benefici</a:t>
            </a: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o: Centraliza lógica de creación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Implementación: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• NotificationFactory (emails, push)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• SessionFactory (videollamadas)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PATRÓN STRATEGY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Apl</a:t>
            </a: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icación: Algoritmos de recomendación de tutores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Beneficio: Estrategias intercambiables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Implementación: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• TutorMatchingStrategy interface</a:t>
            </a:r>
          </a:p>
          <a:p>
            <a:pPr algn="l">
              <a:lnSpc>
                <a:spcPts val="2501"/>
              </a:lnSpc>
            </a:pPr>
            <a:r>
              <a:rPr lang="en-US" sz="188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• RatingBasedStrategy</a:t>
            </a:r>
          </a:p>
          <a:p>
            <a:pPr algn="l" marL="0" indent="0" lvl="0">
              <a:lnSpc>
                <a:spcPts val="2501"/>
              </a:lnSpc>
            </a:pPr>
            <a:r>
              <a:rPr lang="en-US" b="true" sz="1880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• AvailabilityBasedStrategy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12896" y="2059833"/>
            <a:ext cx="8020233" cy="697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PATRÓN OBSERVER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Aplicación: Sistema de notificaciones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Beneficio: Desacoplamiento emisores/receptores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Implementación: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• Eventos del sistema: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 Nueva sesión agendada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 Recordatorio de tutoría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 Calificación recibida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PATRÓN SINGLETON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Aplicación: Recursos globales únicos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Benefici</a:t>
            </a: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o: Una única instancia compartida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Implementación: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• DatabaseConnection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• AppConfig (configuración global)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RESULTADO FINAL: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✓ Cód</a:t>
            </a: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igo limpio y mantenible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✓ Bajo acoplamiento entre módulos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✓ Alta cohesión interna</a:t>
            </a:r>
          </a:p>
          <a:p>
            <a:pPr algn="l" marL="0" indent="0" lvl="0">
              <a:lnSpc>
                <a:spcPts val="2660"/>
              </a:lnSpc>
            </a:pPr>
            <a:r>
              <a:rPr lang="en-US" b="true" sz="2000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✓ Facilita extensibilidad futura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4404" y="380304"/>
            <a:ext cx="15591572" cy="9113359"/>
            <a:chOff x="0" y="0"/>
            <a:chExt cx="4106422" cy="2400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06422" cy="2400226"/>
            </a:xfrm>
            <a:custGeom>
              <a:avLst/>
              <a:gdLst/>
              <a:ahLst/>
              <a:cxnLst/>
              <a:rect r="r" b="b" t="t" l="l"/>
              <a:pathLst>
                <a:path h="2400226" w="4106422">
                  <a:moveTo>
                    <a:pt x="13903" y="0"/>
                  </a:moveTo>
                  <a:lnTo>
                    <a:pt x="4092519" y="0"/>
                  </a:lnTo>
                  <a:cubicBezTo>
                    <a:pt x="4096206" y="0"/>
                    <a:pt x="4099743" y="1465"/>
                    <a:pt x="4102350" y="4072"/>
                  </a:cubicBezTo>
                  <a:cubicBezTo>
                    <a:pt x="4104958" y="6680"/>
                    <a:pt x="4106422" y="10216"/>
                    <a:pt x="4106422" y="13903"/>
                  </a:cubicBezTo>
                  <a:lnTo>
                    <a:pt x="4106422" y="2386323"/>
                  </a:lnTo>
                  <a:cubicBezTo>
                    <a:pt x="4106422" y="2390010"/>
                    <a:pt x="4104958" y="2393547"/>
                    <a:pt x="4102350" y="2396154"/>
                  </a:cubicBezTo>
                  <a:cubicBezTo>
                    <a:pt x="4099743" y="2398761"/>
                    <a:pt x="4096206" y="2400226"/>
                    <a:pt x="4092519" y="2400226"/>
                  </a:cubicBezTo>
                  <a:lnTo>
                    <a:pt x="13903" y="2400226"/>
                  </a:lnTo>
                  <a:cubicBezTo>
                    <a:pt x="10216" y="2400226"/>
                    <a:pt x="6680" y="2398761"/>
                    <a:pt x="4072" y="2396154"/>
                  </a:cubicBezTo>
                  <a:cubicBezTo>
                    <a:pt x="1465" y="2393547"/>
                    <a:pt x="0" y="2390010"/>
                    <a:pt x="0" y="2386323"/>
                  </a:cubicBezTo>
                  <a:lnTo>
                    <a:pt x="0" y="13903"/>
                  </a:lnTo>
                  <a:cubicBezTo>
                    <a:pt x="0" y="10216"/>
                    <a:pt x="1465" y="6680"/>
                    <a:pt x="4072" y="4072"/>
                  </a:cubicBezTo>
                  <a:cubicBezTo>
                    <a:pt x="6680" y="1465"/>
                    <a:pt x="10216" y="0"/>
                    <a:pt x="13903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106422" cy="2428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12401" y="1806358"/>
            <a:ext cx="7565269" cy="6674285"/>
          </a:xfrm>
          <a:custGeom>
            <a:avLst/>
            <a:gdLst/>
            <a:ahLst/>
            <a:cxnLst/>
            <a:rect r="r" b="b" t="t" l="l"/>
            <a:pathLst>
              <a:path h="6674285" w="7565269">
                <a:moveTo>
                  <a:pt x="0" y="0"/>
                </a:moveTo>
                <a:lnTo>
                  <a:pt x="7565270" y="0"/>
                </a:lnTo>
                <a:lnTo>
                  <a:pt x="7565270" y="6674284"/>
                </a:lnTo>
                <a:lnTo>
                  <a:pt x="0" y="6674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12401" y="821598"/>
            <a:ext cx="12943637" cy="70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0"/>
              </a:lnSpc>
            </a:pPr>
            <a:r>
              <a:rPr lang="en-US" sz="5018" spc="135" b="true">
                <a:solidFill>
                  <a:srgbClr val="FFFFFF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DISEÑO ESTRUCTURAL - DIAGRAMA DE COMPONENTES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62166" y="1482256"/>
            <a:ext cx="5103647" cy="727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Componentes Principales Identific</a:t>
            </a: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ados: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Frontend UI Layer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React Components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State Management (Redux)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Gateway Layer  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Authentication Service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Request Router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Business Logic Layer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Tutoring Service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Notification Service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User Management Service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Access Layer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Repository Pattern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Database Connections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External Services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Google Meet Integration</a:t>
            </a:r>
          </a:p>
          <a:p>
            <a:pPr algn="l">
              <a:lnSpc>
                <a:spcPts val="3211"/>
              </a:lnSpc>
            </a:pPr>
            <a:r>
              <a:rPr lang="en-US" sz="22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Email Service (SMTP)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1900" y="793337"/>
            <a:ext cx="13294076" cy="8700326"/>
            <a:chOff x="0" y="0"/>
            <a:chExt cx="3501320" cy="229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1320" cy="2291444"/>
            </a:xfrm>
            <a:custGeom>
              <a:avLst/>
              <a:gdLst/>
              <a:ahLst/>
              <a:cxnLst/>
              <a:rect r="r" b="b" t="t" l="l"/>
              <a:pathLst>
                <a:path h="2291444" w="3501320">
                  <a:moveTo>
                    <a:pt x="16306" y="0"/>
                  </a:moveTo>
                  <a:lnTo>
                    <a:pt x="3485014" y="0"/>
                  </a:lnTo>
                  <a:cubicBezTo>
                    <a:pt x="3494020" y="0"/>
                    <a:pt x="3501320" y="7300"/>
                    <a:pt x="3501320" y="16306"/>
                  </a:cubicBezTo>
                  <a:lnTo>
                    <a:pt x="3501320" y="2275138"/>
                  </a:lnTo>
                  <a:cubicBezTo>
                    <a:pt x="3501320" y="2284143"/>
                    <a:pt x="3494020" y="2291444"/>
                    <a:pt x="3485014" y="2291444"/>
                  </a:cubicBezTo>
                  <a:lnTo>
                    <a:pt x="16306" y="2291444"/>
                  </a:lnTo>
                  <a:cubicBezTo>
                    <a:pt x="11981" y="2291444"/>
                    <a:pt x="7834" y="2289726"/>
                    <a:pt x="4776" y="2286668"/>
                  </a:cubicBezTo>
                  <a:cubicBezTo>
                    <a:pt x="1718" y="2283610"/>
                    <a:pt x="0" y="2279462"/>
                    <a:pt x="0" y="2275138"/>
                  </a:cubicBezTo>
                  <a:lnTo>
                    <a:pt x="0" y="16306"/>
                  </a:lnTo>
                  <a:cubicBezTo>
                    <a:pt x="0" y="7300"/>
                    <a:pt x="7300" y="0"/>
                    <a:pt x="16306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501320" cy="232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6937" y="1801153"/>
            <a:ext cx="5718087" cy="6360029"/>
            <a:chOff x="0" y="0"/>
            <a:chExt cx="8019247" cy="8919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19247" cy="8919528"/>
            </a:xfrm>
            <a:custGeom>
              <a:avLst/>
              <a:gdLst/>
              <a:ahLst/>
              <a:cxnLst/>
              <a:rect r="r" b="b" t="t" l="l"/>
              <a:pathLst>
                <a:path h="8919528" w="8019247">
                  <a:moveTo>
                    <a:pt x="0" y="8467606"/>
                  </a:moveTo>
                  <a:lnTo>
                    <a:pt x="0" y="451923"/>
                  </a:lnTo>
                  <a:cubicBezTo>
                    <a:pt x="0" y="202176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203365"/>
                    <a:pt x="8019247" y="451923"/>
                  </a:cubicBezTo>
                  <a:lnTo>
                    <a:pt x="8019247" y="8467606"/>
                  </a:lnTo>
                  <a:cubicBezTo>
                    <a:pt x="8019247" y="8717352"/>
                    <a:pt x="7746592" y="8919528"/>
                    <a:pt x="7409784" y="8919528"/>
                  </a:cubicBezTo>
                  <a:lnTo>
                    <a:pt x="609463" y="8919528"/>
                  </a:lnTo>
                  <a:cubicBezTo>
                    <a:pt x="274258" y="8919528"/>
                    <a:pt x="0" y="8717352"/>
                    <a:pt x="0" y="8467606"/>
                  </a:cubicBezTo>
                  <a:close/>
                </a:path>
              </a:pathLst>
            </a:custGeom>
            <a:blipFill>
              <a:blip r:embed="rId2"/>
              <a:stretch>
                <a:fillRect l="-5613" t="0" r="-5613" b="0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072111" y="2523711"/>
            <a:ext cx="8117457" cy="423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7"/>
              </a:lnSpc>
            </a:pPr>
            <a:r>
              <a:rPr lang="en-US" b="true" sz="10153" spc="274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Diseño Estructural y Base de Datos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81318" y="336647"/>
            <a:ext cx="3606682" cy="2544350"/>
          </a:xfrm>
          <a:custGeom>
            <a:avLst/>
            <a:gdLst/>
            <a:ahLst/>
            <a:cxnLst/>
            <a:rect r="r" b="b" t="t" l="l"/>
            <a:pathLst>
              <a:path h="2544350" w="3606682">
                <a:moveTo>
                  <a:pt x="0" y="0"/>
                </a:moveTo>
                <a:lnTo>
                  <a:pt x="3606682" y="0"/>
                </a:lnTo>
                <a:lnTo>
                  <a:pt x="3606682" y="2544350"/>
                </a:lnTo>
                <a:lnTo>
                  <a:pt x="0" y="254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90492">
            <a:off x="13079639" y="1183819"/>
            <a:ext cx="1209427" cy="1294134"/>
          </a:xfrm>
          <a:custGeom>
            <a:avLst/>
            <a:gdLst/>
            <a:ahLst/>
            <a:cxnLst/>
            <a:rect r="r" b="b" t="t" l="l"/>
            <a:pathLst>
              <a:path h="1294134" w="1209427">
                <a:moveTo>
                  <a:pt x="0" y="0"/>
                </a:moveTo>
                <a:lnTo>
                  <a:pt x="1209427" y="0"/>
                </a:lnTo>
                <a:lnTo>
                  <a:pt x="1209427" y="1294134"/>
                </a:lnTo>
                <a:lnTo>
                  <a:pt x="0" y="129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4888" y="1197030"/>
            <a:ext cx="16618224" cy="8170666"/>
            <a:chOff x="0" y="0"/>
            <a:chExt cx="4376816" cy="2151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816" cy="2151945"/>
            </a:xfrm>
            <a:custGeom>
              <a:avLst/>
              <a:gdLst/>
              <a:ahLst/>
              <a:cxnLst/>
              <a:rect r="r" b="b" t="t" l="l"/>
              <a:pathLst>
                <a:path h="2151945" w="4376816">
                  <a:moveTo>
                    <a:pt x="4659" y="0"/>
                  </a:moveTo>
                  <a:lnTo>
                    <a:pt x="4372158" y="0"/>
                  </a:lnTo>
                  <a:cubicBezTo>
                    <a:pt x="4373393" y="0"/>
                    <a:pt x="4374578" y="491"/>
                    <a:pt x="4375452" y="1364"/>
                  </a:cubicBezTo>
                  <a:cubicBezTo>
                    <a:pt x="4376326" y="2238"/>
                    <a:pt x="4376816" y="3423"/>
                    <a:pt x="4376816" y="4659"/>
                  </a:cubicBezTo>
                  <a:lnTo>
                    <a:pt x="4376816" y="2147286"/>
                  </a:lnTo>
                  <a:cubicBezTo>
                    <a:pt x="4376816" y="2148522"/>
                    <a:pt x="4376326" y="2149707"/>
                    <a:pt x="4375452" y="2150581"/>
                  </a:cubicBezTo>
                  <a:cubicBezTo>
                    <a:pt x="4374578" y="2151454"/>
                    <a:pt x="4373393" y="2151945"/>
                    <a:pt x="4372158" y="2151945"/>
                  </a:cubicBezTo>
                  <a:lnTo>
                    <a:pt x="4659" y="2151945"/>
                  </a:lnTo>
                  <a:cubicBezTo>
                    <a:pt x="3423" y="2151945"/>
                    <a:pt x="2238" y="2151454"/>
                    <a:pt x="1364" y="2150581"/>
                  </a:cubicBezTo>
                  <a:cubicBezTo>
                    <a:pt x="491" y="2149707"/>
                    <a:pt x="0" y="2148522"/>
                    <a:pt x="0" y="2147286"/>
                  </a:cubicBezTo>
                  <a:lnTo>
                    <a:pt x="0" y="4659"/>
                  </a:lnTo>
                  <a:cubicBezTo>
                    <a:pt x="0" y="3423"/>
                    <a:pt x="491" y="2238"/>
                    <a:pt x="1364" y="1364"/>
                  </a:cubicBezTo>
                  <a:cubicBezTo>
                    <a:pt x="2238" y="491"/>
                    <a:pt x="3423" y="0"/>
                    <a:pt x="4659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76816" cy="218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01532" y="2005603"/>
            <a:ext cx="8328935" cy="6275795"/>
          </a:xfrm>
          <a:custGeom>
            <a:avLst/>
            <a:gdLst/>
            <a:ahLst/>
            <a:cxnLst/>
            <a:rect r="r" b="b" t="t" l="l"/>
            <a:pathLst>
              <a:path h="6275795" w="8328935">
                <a:moveTo>
                  <a:pt x="0" y="0"/>
                </a:moveTo>
                <a:lnTo>
                  <a:pt x="8328935" y="0"/>
                </a:lnTo>
                <a:lnTo>
                  <a:pt x="8328935" y="6275794"/>
                </a:lnTo>
                <a:lnTo>
                  <a:pt x="0" y="6275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6388" y="326827"/>
            <a:ext cx="17183430" cy="87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7"/>
              </a:lnSpc>
            </a:pPr>
            <a:r>
              <a:rPr lang="en-US" b="true" sz="639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DIAGRAMA DE CLASES DEL SISTEMA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1262" y="2407052"/>
            <a:ext cx="6373604" cy="516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El diagrama</a:t>
            </a: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de</a:t>
            </a: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clases representa la estructura fundamental del sistema desde el enfoque de diseño orientado a objetos. En él se muestran las clases principales del dominio: Usuario, Estudiante, Tutor, Materia, Disponibilidad, Sesión de Tutoría y Calificación.</a:t>
            </a:r>
          </a:p>
          <a:p>
            <a:pPr algn="l">
              <a:lnSpc>
                <a:spcPts val="2471"/>
              </a:lnSpc>
            </a:pP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Este modelo describe los atributos que caracterizan a cada clase y las relaciones entre ellas, permitiendo visualizar cómo la información fluye dentro de la plataforma. El diseño </a:t>
            </a: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as</a:t>
            </a: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egura que cada clase cumpla un rol claro:</a:t>
            </a:r>
          </a:p>
          <a:p>
            <a:pPr algn="l" marL="381199" indent="-190599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Usuario gestiona la información general y los roles.</a:t>
            </a:r>
          </a:p>
          <a:p>
            <a:pPr algn="l" marL="381199" indent="-190599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</a:t>
            </a: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studiante y Tutor amplían la funcionalidad según el perfil.</a:t>
            </a:r>
          </a:p>
          <a:p>
            <a:pPr algn="l" marL="381199" indent="-190599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Materia </a:t>
            </a: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organiza la</a:t>
            </a: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 áreas académicas.</a:t>
            </a:r>
          </a:p>
          <a:p>
            <a:pPr algn="l" marL="381199" indent="-190599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Disponibilidad define horarios válidos para tutoría.</a:t>
            </a:r>
          </a:p>
          <a:p>
            <a:pPr algn="l" marL="381199" indent="-190599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SesiónTutoria centraliza el proceso de agendamiento.</a:t>
            </a:r>
          </a:p>
          <a:p>
            <a:pPr algn="l" marL="381199" indent="-190599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</a:t>
            </a: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alificación controla la retroalimentación académica.</a:t>
            </a:r>
          </a:p>
          <a:p>
            <a:pPr algn="l">
              <a:lnSpc>
                <a:spcPts val="2471"/>
              </a:lnSpc>
            </a:pPr>
            <a:r>
              <a:rPr lang="en-US" sz="17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Este modelo garantiza orden, reutilización, y la correcta base para la implementación de la lógica del sistema.</a:t>
            </a:r>
          </a:p>
          <a:p>
            <a:pPr algn="l">
              <a:lnSpc>
                <a:spcPts val="2471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11889"/>
            <a:ext cx="16618224" cy="8170666"/>
            <a:chOff x="0" y="0"/>
            <a:chExt cx="4376816" cy="2151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816" cy="2151945"/>
            </a:xfrm>
            <a:custGeom>
              <a:avLst/>
              <a:gdLst/>
              <a:ahLst/>
              <a:cxnLst/>
              <a:rect r="r" b="b" t="t" l="l"/>
              <a:pathLst>
                <a:path h="2151945" w="4376816">
                  <a:moveTo>
                    <a:pt x="4659" y="0"/>
                  </a:moveTo>
                  <a:lnTo>
                    <a:pt x="4372158" y="0"/>
                  </a:lnTo>
                  <a:cubicBezTo>
                    <a:pt x="4373393" y="0"/>
                    <a:pt x="4374578" y="491"/>
                    <a:pt x="4375452" y="1364"/>
                  </a:cubicBezTo>
                  <a:cubicBezTo>
                    <a:pt x="4376326" y="2238"/>
                    <a:pt x="4376816" y="3423"/>
                    <a:pt x="4376816" y="4659"/>
                  </a:cubicBezTo>
                  <a:lnTo>
                    <a:pt x="4376816" y="2147286"/>
                  </a:lnTo>
                  <a:cubicBezTo>
                    <a:pt x="4376816" y="2148522"/>
                    <a:pt x="4376326" y="2149707"/>
                    <a:pt x="4375452" y="2150581"/>
                  </a:cubicBezTo>
                  <a:cubicBezTo>
                    <a:pt x="4374578" y="2151454"/>
                    <a:pt x="4373393" y="2151945"/>
                    <a:pt x="4372158" y="2151945"/>
                  </a:cubicBezTo>
                  <a:lnTo>
                    <a:pt x="4659" y="2151945"/>
                  </a:lnTo>
                  <a:cubicBezTo>
                    <a:pt x="3423" y="2151945"/>
                    <a:pt x="2238" y="2151454"/>
                    <a:pt x="1364" y="2150581"/>
                  </a:cubicBezTo>
                  <a:cubicBezTo>
                    <a:pt x="491" y="2149707"/>
                    <a:pt x="0" y="2148522"/>
                    <a:pt x="0" y="2147286"/>
                  </a:cubicBezTo>
                  <a:lnTo>
                    <a:pt x="0" y="4659"/>
                  </a:lnTo>
                  <a:cubicBezTo>
                    <a:pt x="0" y="3423"/>
                    <a:pt x="491" y="2238"/>
                    <a:pt x="1364" y="1364"/>
                  </a:cubicBezTo>
                  <a:cubicBezTo>
                    <a:pt x="2238" y="491"/>
                    <a:pt x="3423" y="0"/>
                    <a:pt x="4659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76816" cy="218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53525" y="1900660"/>
            <a:ext cx="7384982" cy="6793124"/>
          </a:xfrm>
          <a:custGeom>
            <a:avLst/>
            <a:gdLst/>
            <a:ahLst/>
            <a:cxnLst/>
            <a:rect r="r" b="b" t="t" l="l"/>
            <a:pathLst>
              <a:path h="6793124" w="7384982">
                <a:moveTo>
                  <a:pt x="0" y="0"/>
                </a:moveTo>
                <a:lnTo>
                  <a:pt x="7384982" y="0"/>
                </a:lnTo>
                <a:lnTo>
                  <a:pt x="7384982" y="6793124"/>
                </a:lnTo>
                <a:lnTo>
                  <a:pt x="0" y="6793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3494" y="152400"/>
            <a:ext cx="17183430" cy="118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5"/>
              </a:lnSpc>
            </a:pPr>
            <a:r>
              <a:rPr lang="en-US" b="true" sz="879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MODELO LÓGICO (ENTIDAD–RELACIÓN)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4077" y="2180130"/>
            <a:ext cx="6161810" cy="554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El mo</a:t>
            </a: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delo</a:t>
            </a: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lógico organiza todas las entidades de la base de datos y define las relaciones necesarias para representar correctamente los procesos de la plataforma.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Este diagrama Entidad–Relación incluye tablas esenciales como Usuario, Estudiante, Tutor, Materia, Disponibilidad, Sesión y Calificación.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El diseño está normalizado y utiliza claves primarias y foráneas que aseguran integridad referencial.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Además, refleja f</a:t>
            </a: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</a:t>
            </a: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elmente los requerimientos funcionales, permitiendo mantener coherencia entre la lógica del sistema y su implementación en SQL.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11889"/>
            <a:ext cx="16618224" cy="8170666"/>
            <a:chOff x="0" y="0"/>
            <a:chExt cx="4376816" cy="2151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816" cy="2151945"/>
            </a:xfrm>
            <a:custGeom>
              <a:avLst/>
              <a:gdLst/>
              <a:ahLst/>
              <a:cxnLst/>
              <a:rect r="r" b="b" t="t" l="l"/>
              <a:pathLst>
                <a:path h="2151945" w="4376816">
                  <a:moveTo>
                    <a:pt x="4659" y="0"/>
                  </a:moveTo>
                  <a:lnTo>
                    <a:pt x="4372158" y="0"/>
                  </a:lnTo>
                  <a:cubicBezTo>
                    <a:pt x="4373393" y="0"/>
                    <a:pt x="4374578" y="491"/>
                    <a:pt x="4375452" y="1364"/>
                  </a:cubicBezTo>
                  <a:cubicBezTo>
                    <a:pt x="4376326" y="2238"/>
                    <a:pt x="4376816" y="3423"/>
                    <a:pt x="4376816" y="4659"/>
                  </a:cubicBezTo>
                  <a:lnTo>
                    <a:pt x="4376816" y="2147286"/>
                  </a:lnTo>
                  <a:cubicBezTo>
                    <a:pt x="4376816" y="2148522"/>
                    <a:pt x="4376326" y="2149707"/>
                    <a:pt x="4375452" y="2150581"/>
                  </a:cubicBezTo>
                  <a:cubicBezTo>
                    <a:pt x="4374578" y="2151454"/>
                    <a:pt x="4373393" y="2151945"/>
                    <a:pt x="4372158" y="2151945"/>
                  </a:cubicBezTo>
                  <a:lnTo>
                    <a:pt x="4659" y="2151945"/>
                  </a:lnTo>
                  <a:cubicBezTo>
                    <a:pt x="3423" y="2151945"/>
                    <a:pt x="2238" y="2151454"/>
                    <a:pt x="1364" y="2150581"/>
                  </a:cubicBezTo>
                  <a:cubicBezTo>
                    <a:pt x="491" y="2149707"/>
                    <a:pt x="0" y="2148522"/>
                    <a:pt x="0" y="2147286"/>
                  </a:cubicBezTo>
                  <a:lnTo>
                    <a:pt x="0" y="4659"/>
                  </a:lnTo>
                  <a:cubicBezTo>
                    <a:pt x="0" y="3423"/>
                    <a:pt x="491" y="2238"/>
                    <a:pt x="1364" y="1364"/>
                  </a:cubicBezTo>
                  <a:cubicBezTo>
                    <a:pt x="2238" y="491"/>
                    <a:pt x="3423" y="0"/>
                    <a:pt x="4659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76816" cy="218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29521" y="2289392"/>
            <a:ext cx="9687331" cy="6076311"/>
          </a:xfrm>
          <a:custGeom>
            <a:avLst/>
            <a:gdLst/>
            <a:ahLst/>
            <a:cxnLst/>
            <a:rect r="r" b="b" t="t" l="l"/>
            <a:pathLst>
              <a:path h="6076311" w="9687331">
                <a:moveTo>
                  <a:pt x="0" y="0"/>
                </a:moveTo>
                <a:lnTo>
                  <a:pt x="9687331" y="0"/>
                </a:lnTo>
                <a:lnTo>
                  <a:pt x="9687331" y="6076312"/>
                </a:lnTo>
                <a:lnTo>
                  <a:pt x="0" y="607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3494" y="152400"/>
            <a:ext cx="17183430" cy="118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5"/>
              </a:lnSpc>
            </a:pPr>
            <a:r>
              <a:rPr lang="en-US" b="true" sz="879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MODELO FÍSICO DE LA BASE 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5405" y="2260817"/>
            <a:ext cx="6161810" cy="368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El mo</a:t>
            </a: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delo</a:t>
            </a: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físico detalla la implementación real de la base de datos dentro del motor SQL.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Aquí se definen los tipos de datos, las claves primarias y foráneas, así como las restricciones que aseguran la validez de la información.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También se incluyen índices en campos importantes, como los correos electrónicos y las fechas de las sesiones, para mejorar el rendimiento.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Este modelo garantiza que la base de datos sea eficiente, segura y escalable.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4665" y="212864"/>
            <a:ext cx="12823368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72"/>
              </a:lnSpc>
            </a:pPr>
            <a:r>
              <a:rPr lang="en-US" sz="8643" b="true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Reglas y Restricciones del Sistemas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775531">
            <a:off x="17113061" y="1508291"/>
            <a:ext cx="1827408" cy="2457395"/>
          </a:xfrm>
          <a:custGeom>
            <a:avLst/>
            <a:gdLst/>
            <a:ahLst/>
            <a:cxnLst/>
            <a:rect r="r" b="b" t="t" l="l"/>
            <a:pathLst>
              <a:path h="2457395" w="1827408">
                <a:moveTo>
                  <a:pt x="0" y="0"/>
                </a:moveTo>
                <a:lnTo>
                  <a:pt x="1827408" y="0"/>
                </a:lnTo>
                <a:lnTo>
                  <a:pt x="1827408" y="2457395"/>
                </a:lnTo>
                <a:lnTo>
                  <a:pt x="0" y="2457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44807" y="2141098"/>
            <a:ext cx="13157846" cy="722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154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El sistema incorpora diversas reglas de integridad que garantizan la validez y coherencia de la información almacenada.</a:t>
            </a:r>
          </a:p>
          <a:p>
            <a:pPr algn="l">
              <a:lnSpc>
                <a:spcPts val="4416"/>
              </a:lnSpc>
            </a:pPr>
            <a:r>
              <a:rPr lang="en-US" sz="3154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Entre las principales destacan:</a:t>
            </a:r>
          </a:p>
          <a:p>
            <a:pPr algn="l">
              <a:lnSpc>
                <a:spcPts val="4416"/>
              </a:lnSpc>
            </a:pPr>
            <a:r>
              <a:rPr lang="en-US" sz="3154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• Validación de horarios disponibles para sesiones.</a:t>
            </a:r>
          </a:p>
          <a:p>
            <a:pPr algn="l">
              <a:lnSpc>
                <a:spcPts val="4416"/>
              </a:lnSpc>
            </a:pPr>
            <a:r>
              <a:rPr lang="en-US" sz="3154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• Duración mínima establecida para cada tutoría.</a:t>
            </a:r>
          </a:p>
          <a:p>
            <a:pPr algn="l">
              <a:lnSpc>
                <a:spcPts val="4416"/>
              </a:lnSpc>
            </a:pPr>
            <a:r>
              <a:rPr lang="en-US" sz="3154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• Tutor verificado antes de ofrecer sesiones.</a:t>
            </a:r>
          </a:p>
          <a:p>
            <a:pPr algn="l">
              <a:lnSpc>
                <a:spcPts val="4416"/>
              </a:lnSpc>
            </a:pPr>
            <a:r>
              <a:rPr lang="en-US" sz="3154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• Claves primarias y foráneas bien definidas para mantener integridad referencial.</a:t>
            </a:r>
          </a:p>
          <a:p>
            <a:pPr algn="l">
              <a:lnSpc>
                <a:spcPts val="4416"/>
              </a:lnSpc>
            </a:pPr>
            <a:r>
              <a:rPr lang="en-US" sz="3154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• Triggers que automatizan procesos críticos como el cálculo del promedio del tutor.</a:t>
            </a:r>
          </a:p>
          <a:p>
            <a:pPr algn="l">
              <a:lnSpc>
                <a:spcPts val="4416"/>
              </a:lnSpc>
            </a:pPr>
            <a:r>
              <a:rPr lang="en-US" sz="3154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Estas reglas aseguran que los datos sean consistentes y que los procesos se ejecuten correctamente.</a:t>
            </a:r>
          </a:p>
          <a:p>
            <a:pPr algn="l">
              <a:lnSpc>
                <a:spcPts val="441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1900" y="793337"/>
            <a:ext cx="13294076" cy="8700326"/>
            <a:chOff x="0" y="0"/>
            <a:chExt cx="3501320" cy="229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1320" cy="2291444"/>
            </a:xfrm>
            <a:custGeom>
              <a:avLst/>
              <a:gdLst/>
              <a:ahLst/>
              <a:cxnLst/>
              <a:rect r="r" b="b" t="t" l="l"/>
              <a:pathLst>
                <a:path h="2291444" w="3501320">
                  <a:moveTo>
                    <a:pt x="16306" y="0"/>
                  </a:moveTo>
                  <a:lnTo>
                    <a:pt x="3485014" y="0"/>
                  </a:lnTo>
                  <a:cubicBezTo>
                    <a:pt x="3494020" y="0"/>
                    <a:pt x="3501320" y="7300"/>
                    <a:pt x="3501320" y="16306"/>
                  </a:cubicBezTo>
                  <a:lnTo>
                    <a:pt x="3501320" y="2275138"/>
                  </a:lnTo>
                  <a:cubicBezTo>
                    <a:pt x="3501320" y="2284143"/>
                    <a:pt x="3494020" y="2291444"/>
                    <a:pt x="3485014" y="2291444"/>
                  </a:cubicBezTo>
                  <a:lnTo>
                    <a:pt x="16306" y="2291444"/>
                  </a:lnTo>
                  <a:cubicBezTo>
                    <a:pt x="11981" y="2291444"/>
                    <a:pt x="7834" y="2289726"/>
                    <a:pt x="4776" y="2286668"/>
                  </a:cubicBezTo>
                  <a:cubicBezTo>
                    <a:pt x="1718" y="2283610"/>
                    <a:pt x="0" y="2279462"/>
                    <a:pt x="0" y="2275138"/>
                  </a:cubicBezTo>
                  <a:lnTo>
                    <a:pt x="0" y="16306"/>
                  </a:lnTo>
                  <a:cubicBezTo>
                    <a:pt x="0" y="7300"/>
                    <a:pt x="7300" y="0"/>
                    <a:pt x="16306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501320" cy="232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6937" y="1801153"/>
            <a:ext cx="5718087" cy="6360029"/>
            <a:chOff x="0" y="0"/>
            <a:chExt cx="8019247" cy="8919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19247" cy="8919528"/>
            </a:xfrm>
            <a:custGeom>
              <a:avLst/>
              <a:gdLst/>
              <a:ahLst/>
              <a:cxnLst/>
              <a:rect r="r" b="b" t="t" l="l"/>
              <a:pathLst>
                <a:path h="8919528" w="8019247">
                  <a:moveTo>
                    <a:pt x="0" y="8467606"/>
                  </a:moveTo>
                  <a:lnTo>
                    <a:pt x="0" y="451923"/>
                  </a:lnTo>
                  <a:cubicBezTo>
                    <a:pt x="0" y="202176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203365"/>
                    <a:pt x="8019247" y="451923"/>
                  </a:cubicBezTo>
                  <a:lnTo>
                    <a:pt x="8019247" y="8467606"/>
                  </a:lnTo>
                  <a:cubicBezTo>
                    <a:pt x="8019247" y="8717352"/>
                    <a:pt x="7746592" y="8919528"/>
                    <a:pt x="7409784" y="8919528"/>
                  </a:cubicBezTo>
                  <a:lnTo>
                    <a:pt x="609463" y="8919528"/>
                  </a:lnTo>
                  <a:cubicBezTo>
                    <a:pt x="274258" y="8919528"/>
                    <a:pt x="0" y="8717352"/>
                    <a:pt x="0" y="8467606"/>
                  </a:cubicBezTo>
                  <a:close/>
                </a:path>
              </a:pathLst>
            </a:custGeom>
            <a:blipFill>
              <a:blip r:embed="rId2"/>
              <a:stretch>
                <a:fillRect l="-24240" t="0" r="-24240" b="0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510826" y="3077091"/>
            <a:ext cx="8117457" cy="423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7"/>
              </a:lnSpc>
            </a:pPr>
            <a:r>
              <a:rPr lang="en-US" b="true" sz="10153" spc="274">
                <a:solidFill>
                  <a:srgbClr val="FFFFFF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Planteamiento del Problema y Necesidades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81318" y="336647"/>
            <a:ext cx="3606682" cy="2544350"/>
          </a:xfrm>
          <a:custGeom>
            <a:avLst/>
            <a:gdLst/>
            <a:ahLst/>
            <a:cxnLst/>
            <a:rect r="r" b="b" t="t" l="l"/>
            <a:pathLst>
              <a:path h="2544350" w="3606682">
                <a:moveTo>
                  <a:pt x="0" y="0"/>
                </a:moveTo>
                <a:lnTo>
                  <a:pt x="3606682" y="0"/>
                </a:lnTo>
                <a:lnTo>
                  <a:pt x="3606682" y="2544350"/>
                </a:lnTo>
                <a:lnTo>
                  <a:pt x="0" y="254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90492">
            <a:off x="13079639" y="1183819"/>
            <a:ext cx="1209427" cy="1294134"/>
          </a:xfrm>
          <a:custGeom>
            <a:avLst/>
            <a:gdLst/>
            <a:ahLst/>
            <a:cxnLst/>
            <a:rect r="r" b="b" t="t" l="l"/>
            <a:pathLst>
              <a:path h="1294134" w="1209427">
                <a:moveTo>
                  <a:pt x="0" y="0"/>
                </a:moveTo>
                <a:lnTo>
                  <a:pt x="1209427" y="0"/>
                </a:lnTo>
                <a:lnTo>
                  <a:pt x="1209427" y="1294134"/>
                </a:lnTo>
                <a:lnTo>
                  <a:pt x="0" y="129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6847" y="9525"/>
            <a:ext cx="15861153" cy="130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72"/>
              </a:lnSpc>
              <a:spcBef>
                <a:spcPct val="0"/>
              </a:spcBef>
            </a:pPr>
            <a:r>
              <a:rPr lang="en-US" b="true" sz="8643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Código Usado en el Proyecto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775531">
            <a:off x="17113061" y="1508291"/>
            <a:ext cx="1827408" cy="2457395"/>
          </a:xfrm>
          <a:custGeom>
            <a:avLst/>
            <a:gdLst/>
            <a:ahLst/>
            <a:cxnLst/>
            <a:rect r="r" b="b" t="t" l="l"/>
            <a:pathLst>
              <a:path h="2457395" w="1827408">
                <a:moveTo>
                  <a:pt x="0" y="0"/>
                </a:moveTo>
                <a:lnTo>
                  <a:pt x="1827408" y="0"/>
                </a:lnTo>
                <a:lnTo>
                  <a:pt x="1827408" y="2457395"/>
                </a:lnTo>
                <a:lnTo>
                  <a:pt x="0" y="2457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87668" y="1179252"/>
            <a:ext cx="12766777" cy="890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A lo l</a:t>
            </a: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argo del desarrollo del sistema se implementó una serie de componentes técnicos que permiten automatizar procesos, asegurar la integridad de datos y optimizar la experiencia de los usuarios.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El código utilizado incluye procedimientos almacenados, vistas, triggers y sentencias SQL esenciales para el funcionamiento de la plataforma.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Cada fragmento fue diseñado siguiendo buenas prácticas de programación, control de errores e integridad transaccional.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Entre las piezas de código más relevantes se incluyen: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• Procedimientos almacenados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sp_agendar_sesion: valida la disponibilidad del tutor, crea la sesión y evita choques de horarios.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sp_estudiantes_riesgo: identifica perfiles con bajo desempeño para seguimiento académico.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• Vistas (Views)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vw_tutores_disponibles: simplifica la búsqueda de tutores por materia y horario.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vw_sesiones_programadas: muestra de forma consolidada las próximas tutorías.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• Triggers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tr_actualizar_promedio: recalcula automáticamente la calificación promedio del tutor.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tr_validar_horario: evita la inserción de sesiones en horarios inválidos.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• Scripts SQL esenciales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Creación de tablas con PK y FK.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Restricciones NOT NULL, UNIQUE y CHECK.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Índices optimizados para mejorar la velocidad de consulta.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Todos estos componentes garantizan integridad, automatización y una experiencia fluida dentro del sistema, permitiendo que la plataforma funcione de manera eficiente y confiable.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1184" y="4136219"/>
            <a:ext cx="811132" cy="811132"/>
          </a:xfrm>
          <a:custGeom>
            <a:avLst/>
            <a:gdLst/>
            <a:ahLst/>
            <a:cxnLst/>
            <a:rect r="r" b="b" t="t" l="l"/>
            <a:pathLst>
              <a:path h="811132" w="811132">
                <a:moveTo>
                  <a:pt x="0" y="0"/>
                </a:moveTo>
                <a:lnTo>
                  <a:pt x="811132" y="0"/>
                </a:lnTo>
                <a:lnTo>
                  <a:pt x="811132" y="811132"/>
                </a:lnTo>
                <a:lnTo>
                  <a:pt x="0" y="81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15605" y="453982"/>
            <a:ext cx="9179708" cy="1139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18"/>
              </a:lnSpc>
              <a:spcBef>
                <a:spcPct val="0"/>
              </a:spcBef>
            </a:pPr>
            <a:r>
              <a:rPr lang="en-US" b="true" sz="7432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SCRIPTS SQL Y ESTRUCTURA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35630" y="1028700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817732">
            <a:off x="1736512" y="-1429805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80135">
            <a:off x="17023975" y="-289393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493191">
            <a:off x="15064686" y="-94780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18784" y="2951429"/>
            <a:ext cx="6686675" cy="608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--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Cre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ción de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Base de Da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to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CREATE TABLE u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suari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o (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id INT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AUTO_INCREMENT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PRIMARY KEY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email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RCHAR(255)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NIQUE N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T NULL,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password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_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hash VAR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HA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(255) NOT NULL,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rol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NU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('estudiante','tutor','coordinador')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NULL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nombre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VARCHAR(100),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apellido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VARCHAR(100),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estado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ENUM('activo','inactivo','pendiente')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DEFAULT 'pendiente'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);</a:t>
            </a:r>
          </a:p>
          <a:p>
            <a:pPr algn="just">
              <a:lnSpc>
                <a:spcPts val="1648"/>
              </a:lnSpc>
            </a:pP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CREATE TABLE estudiante (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id INT AUTO_INCREMENT PRIMARY KEY,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usuario_id INT UNIQUE NOT NULL,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od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go_estu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nt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VARCHAR(20) UNIQU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promedio_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ge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eral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DECIMAL(3,2)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estado_academico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ENUM('regular','riesgo','graduado'),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FOREIGN KEY (usuario_id) R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EF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ERENCES usuario(id)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);</a:t>
            </a:r>
          </a:p>
          <a:p>
            <a:pPr algn="just">
              <a:lnSpc>
                <a:spcPts val="1648"/>
              </a:lnSpc>
            </a:pP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CRE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TE TAB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 tutor (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id IN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T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AUTO_INCREMENT PRIMARY KEY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usuario_id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INT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UNIQUE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NOT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NULL,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estado_verificacion ENUM('pendiente','aprobado','rechazado'),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calificacion_promedio DECIMAL(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) DEFAULT 0,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FOREIGN KEY (usuario_id) REFERENCES usuario(id)</a:t>
            </a:r>
          </a:p>
          <a:p>
            <a:pPr algn="just">
              <a:lnSpc>
                <a:spcPts val="1648"/>
              </a:lnSpc>
            </a:pPr>
            <a:r>
              <a:rPr lang="en-US" sz="1099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);</a:t>
            </a:r>
          </a:p>
          <a:p>
            <a:pPr algn="just">
              <a:lnSpc>
                <a:spcPts val="1648"/>
              </a:lnSpc>
            </a:pPr>
          </a:p>
          <a:p>
            <a:pPr algn="just">
              <a:lnSpc>
                <a:spcPts val="1648"/>
              </a:lnSpc>
            </a:pPr>
          </a:p>
          <a:p>
            <a:pPr algn="just">
              <a:lnSpc>
                <a:spcPts val="164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09121" y="1699223"/>
            <a:ext cx="4372273" cy="858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CREATE TABLE materia (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id INT AUTO_INCREMENT PRIMARY KEY,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codigo VARCHAR(10) UNIQUE,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nombre VARCHAR(100),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creditos INT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);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CREATE TABLE tutor_especialidad (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id INT AUTO_INCREMENT PRIMARY KEY,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tutor_id INT,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materia_id INT,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promedio_materia DECIMAL(3,2),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FOREIGN KEY (tutor_id) REFERENCES tutor(id),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FOREIGN KEY (materia_id) REFERENCES materia(id)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);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CREATE TABLE disponibilidad (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id INT AUTO_INCREMENT PRIMARY KEY,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tutor_id INT,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dia_semana VARCHAR(15),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hora_inicio TIME,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hora_fin TIME,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FOREIGN KEY (tutor_id) REFERENCES tutor(id)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);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CREATE TABLE sesion_tutoria (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id INT AUTO_INCREMENT PRIMARY KEY,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estudiante_id INT,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tutor_id INT,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materia_id INT,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fecha_hora DATETIME,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duracion INT DEFAULT 30,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estado ENUM('programada','en_curso','completada','cancelada'),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enlace_videollamada VARCHAR(300),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FOREIGN KEY (estudiante_id) REFERENCES estudiante(id),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FOREIGN KEY (tutor_id) REFERENCES tutor(id),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FOREIGN KEY (materia_id) REFERENCES materia(id)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);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CREATE TABLE calificacion (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id INT AUTO_INCREMENT PRIMARY KEY,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sesion_id INT,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puntuacion INT,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comentarios TEXT,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fecha_calificacion DATE,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 FOREIGN KEY (sesion_id) REFERENCES sesion_tutoria(id)</a:t>
            </a:r>
          </a:p>
          <a:p>
            <a:pPr algn="just" marL="0" indent="0" lvl="0">
              <a:lnSpc>
                <a:spcPts val="1648"/>
              </a:lnSpc>
              <a:spcBef>
                <a:spcPct val="0"/>
              </a:spcBef>
            </a:pPr>
            <a:r>
              <a:rPr lang="en-US" sz="1099" strike="noStrike" u="none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);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6847" y="9525"/>
            <a:ext cx="15861153" cy="130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72"/>
              </a:lnSpc>
              <a:spcBef>
                <a:spcPct val="0"/>
              </a:spcBef>
            </a:pPr>
            <a:r>
              <a:rPr lang="en-US" b="true" sz="8643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Código SQL Implementado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775531">
            <a:off x="17113061" y="1508291"/>
            <a:ext cx="1827408" cy="2457395"/>
          </a:xfrm>
          <a:custGeom>
            <a:avLst/>
            <a:gdLst/>
            <a:ahLst/>
            <a:cxnLst/>
            <a:rect r="r" b="b" t="t" l="l"/>
            <a:pathLst>
              <a:path h="2457395" w="1827408">
                <a:moveTo>
                  <a:pt x="0" y="0"/>
                </a:moveTo>
                <a:lnTo>
                  <a:pt x="1827408" y="0"/>
                </a:lnTo>
                <a:lnTo>
                  <a:pt x="1827408" y="2457395"/>
                </a:lnTo>
                <a:lnTo>
                  <a:pt x="0" y="2457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44" y="1188777"/>
            <a:ext cx="5535538" cy="24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8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l sistema incorpora diversos componentes SQL que permiten automatizar procesos, validar reglas del negocio y garantizar la integridad de los datos.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Se desarrollaron procedimientos almacenados, vistas y triggers que optimizan las operaciones principales del proyecto.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488597" y="1292225"/>
            <a:ext cx="8015071" cy="796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Procedimiento Almacenado – Agendar Sesión (Fragmento)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CREATE PROCEDURE sp_agendar_sesion(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IN p_estudiante INT, IN p_tutor INT,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IN p_materia INT, IN p_fecha DATETIME)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BEGIN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IF EXISTS (SELECT 1 FROM sesion_tutoria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  WHERE tutor_id=p_tutor AND fecha_hora=p_fecha) THEN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  SELECT 'conflicto' AS estado;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ELSE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  INSERT INTO sesion_tutoria(...)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  VALUES(...,'programada');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END IF;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END;</a:t>
            </a: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 strike="noStrike" u="none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Trigger – Validación de Horario (Fragmento)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CREATE TRIGGER tr_validar_horario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BEFORE INSERT ON sesion_tutoria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FOR EACH ROW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BEGIN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IF TIME(NEW.fecha_hora) &lt; '07:00'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   OR TIME(NEW.fecha_hora) &gt; '22:00' THEN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  SIGNAL SQLSTATE '45000'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    SET MESSAGE_TEXT='Horario no permitido';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  END IF;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END;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5113" y="3492929"/>
            <a:ext cx="5040660" cy="212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Vista – Tutores Disponibles (Fragmento)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CREATE VIEW vw_tutores_disponibles AS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SELECT t.id, u.nombre, m.nombre AS materia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FROM tutor t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JOIN usuario u ON t.usuario_id = u.id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JOIN tutor_especialidad te ON te.tutor_id = t.id;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1900" y="793337"/>
            <a:ext cx="13294076" cy="8700326"/>
            <a:chOff x="0" y="0"/>
            <a:chExt cx="3501320" cy="229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1320" cy="2291444"/>
            </a:xfrm>
            <a:custGeom>
              <a:avLst/>
              <a:gdLst/>
              <a:ahLst/>
              <a:cxnLst/>
              <a:rect r="r" b="b" t="t" l="l"/>
              <a:pathLst>
                <a:path h="2291444" w="3501320">
                  <a:moveTo>
                    <a:pt x="16306" y="0"/>
                  </a:moveTo>
                  <a:lnTo>
                    <a:pt x="3485014" y="0"/>
                  </a:lnTo>
                  <a:cubicBezTo>
                    <a:pt x="3494020" y="0"/>
                    <a:pt x="3501320" y="7300"/>
                    <a:pt x="3501320" y="16306"/>
                  </a:cubicBezTo>
                  <a:lnTo>
                    <a:pt x="3501320" y="2275138"/>
                  </a:lnTo>
                  <a:cubicBezTo>
                    <a:pt x="3501320" y="2284143"/>
                    <a:pt x="3494020" y="2291444"/>
                    <a:pt x="3485014" y="2291444"/>
                  </a:cubicBezTo>
                  <a:lnTo>
                    <a:pt x="16306" y="2291444"/>
                  </a:lnTo>
                  <a:cubicBezTo>
                    <a:pt x="11981" y="2291444"/>
                    <a:pt x="7834" y="2289726"/>
                    <a:pt x="4776" y="2286668"/>
                  </a:cubicBezTo>
                  <a:cubicBezTo>
                    <a:pt x="1718" y="2283610"/>
                    <a:pt x="0" y="2279462"/>
                    <a:pt x="0" y="2275138"/>
                  </a:cubicBezTo>
                  <a:lnTo>
                    <a:pt x="0" y="16306"/>
                  </a:lnTo>
                  <a:cubicBezTo>
                    <a:pt x="0" y="7300"/>
                    <a:pt x="7300" y="0"/>
                    <a:pt x="16306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501320" cy="232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6937" y="1801153"/>
            <a:ext cx="5718087" cy="6360029"/>
            <a:chOff x="0" y="0"/>
            <a:chExt cx="8019247" cy="8919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19247" cy="8919528"/>
            </a:xfrm>
            <a:custGeom>
              <a:avLst/>
              <a:gdLst/>
              <a:ahLst/>
              <a:cxnLst/>
              <a:rect r="r" b="b" t="t" l="l"/>
              <a:pathLst>
                <a:path h="8919528" w="8019247">
                  <a:moveTo>
                    <a:pt x="0" y="8467606"/>
                  </a:moveTo>
                  <a:lnTo>
                    <a:pt x="0" y="451923"/>
                  </a:lnTo>
                  <a:cubicBezTo>
                    <a:pt x="0" y="202176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203365"/>
                    <a:pt x="8019247" y="451923"/>
                  </a:cubicBezTo>
                  <a:lnTo>
                    <a:pt x="8019247" y="8467606"/>
                  </a:lnTo>
                  <a:cubicBezTo>
                    <a:pt x="8019247" y="8717352"/>
                    <a:pt x="7746592" y="8919528"/>
                    <a:pt x="7409784" y="8919528"/>
                  </a:cubicBezTo>
                  <a:lnTo>
                    <a:pt x="609463" y="8919528"/>
                  </a:lnTo>
                  <a:cubicBezTo>
                    <a:pt x="274258" y="8919528"/>
                    <a:pt x="0" y="8717352"/>
                    <a:pt x="0" y="8467606"/>
                  </a:cubicBezTo>
                  <a:close/>
                </a:path>
              </a:pathLst>
            </a:custGeom>
            <a:blipFill>
              <a:blip r:embed="rId2"/>
              <a:stretch>
                <a:fillRect l="-5613" t="0" r="-5613" b="0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072111" y="2523711"/>
            <a:ext cx="8117457" cy="423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7"/>
              </a:lnSpc>
            </a:pPr>
            <a:r>
              <a:rPr lang="en-US" b="true" sz="10153" spc="274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Diseño de Sistemas en Red y Móviles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81318" y="336647"/>
            <a:ext cx="3606682" cy="2544350"/>
          </a:xfrm>
          <a:custGeom>
            <a:avLst/>
            <a:gdLst/>
            <a:ahLst/>
            <a:cxnLst/>
            <a:rect r="r" b="b" t="t" l="l"/>
            <a:pathLst>
              <a:path h="2544350" w="3606682">
                <a:moveTo>
                  <a:pt x="0" y="0"/>
                </a:moveTo>
                <a:lnTo>
                  <a:pt x="3606682" y="0"/>
                </a:lnTo>
                <a:lnTo>
                  <a:pt x="3606682" y="2544350"/>
                </a:lnTo>
                <a:lnTo>
                  <a:pt x="0" y="254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90492">
            <a:off x="13079639" y="1183819"/>
            <a:ext cx="1209427" cy="1294134"/>
          </a:xfrm>
          <a:custGeom>
            <a:avLst/>
            <a:gdLst/>
            <a:ahLst/>
            <a:cxnLst/>
            <a:rect r="r" b="b" t="t" l="l"/>
            <a:pathLst>
              <a:path h="1294134" w="1209427">
                <a:moveTo>
                  <a:pt x="0" y="0"/>
                </a:moveTo>
                <a:lnTo>
                  <a:pt x="1209427" y="0"/>
                </a:lnTo>
                <a:lnTo>
                  <a:pt x="1209427" y="1294134"/>
                </a:lnTo>
                <a:lnTo>
                  <a:pt x="0" y="129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07" y="1603387"/>
            <a:ext cx="15664387" cy="124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41"/>
              </a:lnSpc>
            </a:pPr>
            <a:r>
              <a:rPr lang="en-US" b="true" sz="10045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 MODELO DE COMUNICACIÓN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833107" y="8297361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7209817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50362" y="8548225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43815" y="8001312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528147" y="857404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584638" y="8192544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68698" y="3021217"/>
            <a:ext cx="15190602" cy="558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4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 la plataforma de tutorías, los distintos componentes se comunican entre sí mediante una arquitectura cliente-servidor.</a:t>
            </a:r>
          </a:p>
          <a:p>
            <a:pPr algn="l">
              <a:lnSpc>
                <a:spcPts val="3200"/>
              </a:lnSpc>
            </a:pPr>
            <a:r>
              <a:rPr lang="en-US" sz="24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frontend (React.js) envía solicitudes al backend (Node.js) usando una API REST que intercambia datos en formato JSON. El servidor se conecta a la base de datos MySQL, y además maneja servicios externos como Google Meet para las videollamadas.</a:t>
            </a:r>
          </a:p>
          <a:p>
            <a:pPr algn="l">
              <a:lnSpc>
                <a:spcPts val="3200"/>
              </a:lnSpc>
            </a:pPr>
            <a:r>
              <a:rPr lang="en-US" sz="24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Protocolos principales:</a:t>
            </a:r>
          </a:p>
          <a:p>
            <a:pPr algn="l" marL="519606" indent="-259803" lvl="1">
              <a:lnSpc>
                <a:spcPts val="3200"/>
              </a:lnSpc>
              <a:buFont typeface="Arial"/>
              <a:buChar char="•"/>
            </a:pPr>
            <a:r>
              <a:rPr lang="en-US" b="true" sz="24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</a:t>
            </a:r>
            <a:r>
              <a:rPr lang="en-US" b="true" sz="24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TP/HTTPS: comunicación segura entre el navegador y el servidor.</a:t>
            </a:r>
          </a:p>
          <a:p>
            <a:pPr algn="l">
              <a:lnSpc>
                <a:spcPts val="3200"/>
              </a:lnSpc>
            </a:pPr>
          </a:p>
          <a:p>
            <a:pPr algn="l" marL="519606" indent="-259803" lvl="1">
              <a:lnSpc>
                <a:spcPts val="3200"/>
              </a:lnSpc>
              <a:buFont typeface="Arial"/>
              <a:buChar char="•"/>
            </a:pPr>
            <a:r>
              <a:rPr lang="en-US" b="true" sz="24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WebSocket: para enviar notificaciones en tiempo real a tutores y estudiantes.</a:t>
            </a:r>
          </a:p>
          <a:p>
            <a:pPr algn="l">
              <a:lnSpc>
                <a:spcPts val="3200"/>
              </a:lnSpc>
            </a:pPr>
          </a:p>
          <a:p>
            <a:pPr algn="l" marL="519606" indent="-259803" lvl="1">
              <a:lnSpc>
                <a:spcPts val="3200"/>
              </a:lnSpc>
              <a:buFont typeface="Arial"/>
              <a:buChar char="•"/>
            </a:pPr>
            <a:r>
              <a:rPr lang="en-US" b="true" sz="24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SMTP:</a:t>
            </a:r>
            <a:r>
              <a:rPr lang="en-US" b="true" sz="24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para correos de confirmación de tutorías.</a:t>
            </a:r>
          </a:p>
          <a:p>
            <a:pPr algn="l">
              <a:lnSpc>
                <a:spcPts val="3200"/>
              </a:lnSpc>
            </a:pPr>
          </a:p>
          <a:p>
            <a:pPr algn="l" marL="519606" indent="-259803" lvl="1">
              <a:lnSpc>
                <a:spcPts val="3200"/>
              </a:lnSpc>
              <a:buFont typeface="Arial"/>
              <a:buChar char="•"/>
            </a:pPr>
            <a:r>
              <a:rPr lang="en-US" b="true" sz="24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OAuth 2.0: para conectarse de forma segura con Google Meet.</a:t>
            </a:r>
          </a:p>
          <a:p>
            <a:pPr algn="l" marL="0" indent="0" lvl="0">
              <a:lnSpc>
                <a:spcPts val="320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07" y="1719182"/>
            <a:ext cx="15321949" cy="117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12"/>
              </a:lnSpc>
            </a:pPr>
            <a:r>
              <a:rPr lang="en-US" b="true" sz="9354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DISEÑO DEL SISTEMA  MÓVIL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833107" y="8297361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7209817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50362" y="8548225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43815" y="8001312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528147" y="857404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584638" y="8192544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327425"/>
            <a:ext cx="16697112" cy="351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8"/>
              </a:lnSpc>
            </a:pPr>
            <a:r>
              <a:rPr lang="en-US" sz="2645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sistema está pensado como una web adaptable a móviles, usando diseño responsive para ajustarse a distintos tamaños de pantalla.</a:t>
            </a:r>
          </a:p>
          <a:p>
            <a:pPr algn="l">
              <a:lnSpc>
                <a:spcPts val="3518"/>
              </a:lnSpc>
            </a:pPr>
            <a:r>
              <a:rPr lang="en-US" sz="2645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 usuarios pueden acceder desde un celular, laptop o PC sin perder funcionalidad.</a:t>
            </a:r>
          </a:p>
          <a:p>
            <a:pPr algn="l">
              <a:lnSpc>
                <a:spcPts val="3518"/>
              </a:lnSpc>
            </a:pPr>
            <a:r>
              <a:rPr lang="en-US" sz="2645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Tecnologías utilizadas:</a:t>
            </a:r>
          </a:p>
          <a:p>
            <a:pPr algn="l" marL="571137" indent="-285569" lvl="1">
              <a:lnSpc>
                <a:spcPts val="3518"/>
              </a:lnSpc>
              <a:buFont typeface="Arial"/>
              <a:buChar char="•"/>
            </a:pPr>
            <a:r>
              <a:rPr lang="en-US" b="true" sz="26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 React.js, TailwindCSS y Redux para manejo de estado.</a:t>
            </a:r>
          </a:p>
          <a:p>
            <a:pPr algn="l">
              <a:lnSpc>
                <a:spcPts val="3518"/>
              </a:lnSpc>
            </a:pPr>
          </a:p>
          <a:p>
            <a:pPr algn="l" marL="571137" indent="-285569" lvl="1">
              <a:lnSpc>
                <a:spcPts val="3518"/>
              </a:lnSpc>
              <a:buFont typeface="Arial"/>
              <a:buChar char="•"/>
            </a:pPr>
            <a:r>
              <a:rPr lang="en-US" b="true" sz="26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</a:t>
            </a:r>
            <a:r>
              <a:rPr lang="en-US" b="true" sz="26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ckend: Node.js con Express y MySQL</a:t>
            </a:r>
          </a:p>
          <a:p>
            <a:pPr algn="l">
              <a:lnSpc>
                <a:spcPts val="3518"/>
              </a:lnSpc>
            </a:pPr>
            <a:r>
              <a:rPr lang="en-US" sz="2645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Autenticación: mediante JW</a:t>
            </a:r>
            <a:r>
              <a:rPr lang="en-US" sz="2645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T,</a:t>
            </a:r>
            <a:r>
              <a:rPr lang="en-US" sz="2645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asignando roles según el tipo de usuario.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328" y="1868266"/>
            <a:ext cx="16618224" cy="8187473"/>
            <a:chOff x="0" y="0"/>
            <a:chExt cx="4376816" cy="2156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816" cy="2156371"/>
            </a:xfrm>
            <a:custGeom>
              <a:avLst/>
              <a:gdLst/>
              <a:ahLst/>
              <a:cxnLst/>
              <a:rect r="r" b="b" t="t" l="l"/>
              <a:pathLst>
                <a:path h="2156371" w="4376816">
                  <a:moveTo>
                    <a:pt x="4659" y="0"/>
                  </a:moveTo>
                  <a:lnTo>
                    <a:pt x="4372158" y="0"/>
                  </a:lnTo>
                  <a:cubicBezTo>
                    <a:pt x="4373393" y="0"/>
                    <a:pt x="4374578" y="491"/>
                    <a:pt x="4375452" y="1364"/>
                  </a:cubicBezTo>
                  <a:cubicBezTo>
                    <a:pt x="4376326" y="2238"/>
                    <a:pt x="4376816" y="3423"/>
                    <a:pt x="4376816" y="4659"/>
                  </a:cubicBezTo>
                  <a:lnTo>
                    <a:pt x="4376816" y="2151713"/>
                  </a:lnTo>
                  <a:cubicBezTo>
                    <a:pt x="4376816" y="2152948"/>
                    <a:pt x="4376326" y="2154133"/>
                    <a:pt x="4375452" y="2155007"/>
                  </a:cubicBezTo>
                  <a:cubicBezTo>
                    <a:pt x="4374578" y="2155881"/>
                    <a:pt x="4373393" y="2156371"/>
                    <a:pt x="4372158" y="2156371"/>
                  </a:cubicBezTo>
                  <a:lnTo>
                    <a:pt x="4659" y="2156371"/>
                  </a:lnTo>
                  <a:cubicBezTo>
                    <a:pt x="3423" y="2156371"/>
                    <a:pt x="2238" y="2155881"/>
                    <a:pt x="1364" y="2155007"/>
                  </a:cubicBezTo>
                  <a:cubicBezTo>
                    <a:pt x="491" y="2154133"/>
                    <a:pt x="0" y="2152948"/>
                    <a:pt x="0" y="2151713"/>
                  </a:cubicBezTo>
                  <a:lnTo>
                    <a:pt x="0" y="4659"/>
                  </a:lnTo>
                  <a:cubicBezTo>
                    <a:pt x="0" y="3423"/>
                    <a:pt x="491" y="2238"/>
                    <a:pt x="1364" y="1364"/>
                  </a:cubicBezTo>
                  <a:cubicBezTo>
                    <a:pt x="2238" y="491"/>
                    <a:pt x="3423" y="0"/>
                    <a:pt x="4659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76816" cy="218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4570" y="324083"/>
            <a:ext cx="17183430" cy="161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5"/>
              </a:lnSpc>
            </a:pPr>
            <a:r>
              <a:rPr lang="en-US" b="true" sz="11868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MEDIDAS DE SEGURIDAD EN RED: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8700" y="2212299"/>
            <a:ext cx="15791481" cy="4769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628" b="true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diseño detallado de sistemas en red y móviles garantiza que la plataforma de tutorías virtuales funcione de forma segura, confiable y adaptable a los diferentes entornos tecnológicos.</a:t>
            </a:r>
          </a:p>
          <a:p>
            <a:pPr algn="l">
              <a:lnSpc>
                <a:spcPts val="3102"/>
              </a:lnSpc>
            </a:pPr>
          </a:p>
          <a:p>
            <a:pPr algn="l">
              <a:lnSpc>
                <a:spcPts val="3102"/>
              </a:lnSpc>
            </a:pPr>
          </a:p>
          <a:p>
            <a:pPr algn="l" marL="503584" indent="-251792" lvl="1">
              <a:lnSpc>
                <a:spcPts val="3102"/>
              </a:lnSpc>
              <a:buFont typeface="Arial"/>
              <a:buChar char="•"/>
            </a:pPr>
            <a:r>
              <a:rPr lang="en-US" b="true" sz="2332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Cifrado de contraseñas con bcrypt.</a:t>
            </a:r>
          </a:p>
          <a:p>
            <a:pPr algn="l">
              <a:lnSpc>
                <a:spcPts val="3102"/>
              </a:lnSpc>
            </a:pPr>
          </a:p>
          <a:p>
            <a:pPr algn="l" marL="503584" indent="-251792" lvl="1">
              <a:lnSpc>
                <a:spcPts val="3102"/>
              </a:lnSpc>
              <a:buFont typeface="Arial"/>
              <a:buChar char="•"/>
            </a:pPr>
            <a:r>
              <a:rPr lang="en-US" b="true" sz="2332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</a:t>
            </a:r>
            <a:r>
              <a:rPr lang="en-US" b="true" sz="2332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alidación con Tokens JWT para autenticación.</a:t>
            </a:r>
          </a:p>
          <a:p>
            <a:pPr algn="l">
              <a:lnSpc>
                <a:spcPts val="3102"/>
              </a:lnSpc>
            </a:pPr>
          </a:p>
          <a:p>
            <a:pPr algn="l" marL="503584" indent="-251792" lvl="1">
              <a:lnSpc>
                <a:spcPts val="3102"/>
              </a:lnSpc>
              <a:buFont typeface="Arial"/>
              <a:buChar char="•"/>
            </a:pPr>
            <a:r>
              <a:rPr lang="en-US" b="true" sz="2332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Comunicación protegida con HTTPS y SSL/TLS</a:t>
            </a:r>
          </a:p>
          <a:p>
            <a:pPr algn="l">
              <a:lnSpc>
                <a:spcPts val="3102"/>
              </a:lnSpc>
            </a:pPr>
          </a:p>
          <a:p>
            <a:pPr algn="l" marL="503584" indent="-251792" lvl="1">
              <a:lnSpc>
                <a:spcPts val="3102"/>
              </a:lnSpc>
              <a:buFont typeface="Arial"/>
              <a:buChar char="•"/>
            </a:pPr>
            <a:r>
              <a:rPr lang="en-US" b="true" sz="2332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Control de acceso basado en roles (RBAC).</a:t>
            </a:r>
          </a:p>
          <a:p>
            <a:pPr algn="l">
              <a:lnSpc>
                <a:spcPts val="3102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96259" y="793337"/>
            <a:ext cx="13294076" cy="8700326"/>
            <a:chOff x="0" y="0"/>
            <a:chExt cx="3501320" cy="229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1320" cy="2291444"/>
            </a:xfrm>
            <a:custGeom>
              <a:avLst/>
              <a:gdLst/>
              <a:ahLst/>
              <a:cxnLst/>
              <a:rect r="r" b="b" t="t" l="l"/>
              <a:pathLst>
                <a:path h="2291444" w="3501320">
                  <a:moveTo>
                    <a:pt x="16306" y="0"/>
                  </a:moveTo>
                  <a:lnTo>
                    <a:pt x="3485014" y="0"/>
                  </a:lnTo>
                  <a:cubicBezTo>
                    <a:pt x="3494020" y="0"/>
                    <a:pt x="3501320" y="7300"/>
                    <a:pt x="3501320" y="16306"/>
                  </a:cubicBezTo>
                  <a:lnTo>
                    <a:pt x="3501320" y="2275138"/>
                  </a:lnTo>
                  <a:cubicBezTo>
                    <a:pt x="3501320" y="2284143"/>
                    <a:pt x="3494020" y="2291444"/>
                    <a:pt x="3485014" y="2291444"/>
                  </a:cubicBezTo>
                  <a:lnTo>
                    <a:pt x="16306" y="2291444"/>
                  </a:lnTo>
                  <a:cubicBezTo>
                    <a:pt x="11981" y="2291444"/>
                    <a:pt x="7834" y="2289726"/>
                    <a:pt x="4776" y="2286668"/>
                  </a:cubicBezTo>
                  <a:cubicBezTo>
                    <a:pt x="1718" y="2283610"/>
                    <a:pt x="0" y="2279462"/>
                    <a:pt x="0" y="2275138"/>
                  </a:cubicBezTo>
                  <a:lnTo>
                    <a:pt x="0" y="16306"/>
                  </a:lnTo>
                  <a:cubicBezTo>
                    <a:pt x="0" y="7300"/>
                    <a:pt x="7300" y="0"/>
                    <a:pt x="16306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501320" cy="232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6937" y="1801153"/>
            <a:ext cx="5718087" cy="6360029"/>
            <a:chOff x="0" y="0"/>
            <a:chExt cx="8019247" cy="8919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19247" cy="8919528"/>
            </a:xfrm>
            <a:custGeom>
              <a:avLst/>
              <a:gdLst/>
              <a:ahLst/>
              <a:cxnLst/>
              <a:rect r="r" b="b" t="t" l="l"/>
              <a:pathLst>
                <a:path h="8919528" w="8019247">
                  <a:moveTo>
                    <a:pt x="0" y="8467606"/>
                  </a:moveTo>
                  <a:lnTo>
                    <a:pt x="0" y="451923"/>
                  </a:lnTo>
                  <a:cubicBezTo>
                    <a:pt x="0" y="202176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203365"/>
                    <a:pt x="8019247" y="451923"/>
                  </a:cubicBezTo>
                  <a:lnTo>
                    <a:pt x="8019247" y="8467606"/>
                  </a:lnTo>
                  <a:cubicBezTo>
                    <a:pt x="8019247" y="8717352"/>
                    <a:pt x="7746592" y="8919528"/>
                    <a:pt x="7409784" y="8919528"/>
                  </a:cubicBezTo>
                  <a:lnTo>
                    <a:pt x="609463" y="8919528"/>
                  </a:lnTo>
                  <a:cubicBezTo>
                    <a:pt x="274258" y="8919528"/>
                    <a:pt x="0" y="8717352"/>
                    <a:pt x="0" y="8467606"/>
                  </a:cubicBezTo>
                  <a:close/>
                </a:path>
              </a:pathLst>
            </a:custGeom>
            <a:blipFill>
              <a:blip r:embed="rId2"/>
              <a:stretch>
                <a:fillRect l="-5613" t="0" r="-5613" b="0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798260" y="3219605"/>
            <a:ext cx="8117457" cy="423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7"/>
              </a:lnSpc>
            </a:pPr>
            <a:r>
              <a:rPr lang="en-US" b="true" sz="10153" spc="274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Diseño de Interfaz y Experiencia de Usuario (UX/UI)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81318" y="336647"/>
            <a:ext cx="3606682" cy="2544350"/>
          </a:xfrm>
          <a:custGeom>
            <a:avLst/>
            <a:gdLst/>
            <a:ahLst/>
            <a:cxnLst/>
            <a:rect r="r" b="b" t="t" l="l"/>
            <a:pathLst>
              <a:path h="2544350" w="3606682">
                <a:moveTo>
                  <a:pt x="0" y="0"/>
                </a:moveTo>
                <a:lnTo>
                  <a:pt x="3606682" y="0"/>
                </a:lnTo>
                <a:lnTo>
                  <a:pt x="3606682" y="2544350"/>
                </a:lnTo>
                <a:lnTo>
                  <a:pt x="0" y="254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90492">
            <a:off x="13079639" y="1183819"/>
            <a:ext cx="1209427" cy="1294134"/>
          </a:xfrm>
          <a:custGeom>
            <a:avLst/>
            <a:gdLst/>
            <a:ahLst/>
            <a:cxnLst/>
            <a:rect r="r" b="b" t="t" l="l"/>
            <a:pathLst>
              <a:path h="1294134" w="1209427">
                <a:moveTo>
                  <a:pt x="0" y="0"/>
                </a:moveTo>
                <a:lnTo>
                  <a:pt x="1209427" y="0"/>
                </a:lnTo>
                <a:lnTo>
                  <a:pt x="1209427" y="1294134"/>
                </a:lnTo>
                <a:lnTo>
                  <a:pt x="0" y="129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328" y="1526487"/>
            <a:ext cx="17174035" cy="8403746"/>
            <a:chOff x="0" y="0"/>
            <a:chExt cx="4523203" cy="22133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3203" cy="2213332"/>
            </a:xfrm>
            <a:custGeom>
              <a:avLst/>
              <a:gdLst/>
              <a:ahLst/>
              <a:cxnLst/>
              <a:rect r="r" b="b" t="t" l="l"/>
              <a:pathLst>
                <a:path h="2213332" w="4523203">
                  <a:moveTo>
                    <a:pt x="4508" y="0"/>
                  </a:moveTo>
                  <a:lnTo>
                    <a:pt x="4518695" y="0"/>
                  </a:lnTo>
                  <a:cubicBezTo>
                    <a:pt x="4519890" y="0"/>
                    <a:pt x="4521037" y="475"/>
                    <a:pt x="4521882" y="1320"/>
                  </a:cubicBezTo>
                  <a:cubicBezTo>
                    <a:pt x="4522728" y="2166"/>
                    <a:pt x="4523203" y="3312"/>
                    <a:pt x="4523203" y="4508"/>
                  </a:cubicBezTo>
                  <a:lnTo>
                    <a:pt x="4523203" y="2208824"/>
                  </a:lnTo>
                  <a:cubicBezTo>
                    <a:pt x="4523203" y="2210020"/>
                    <a:pt x="4522728" y="2211167"/>
                    <a:pt x="4521882" y="2212012"/>
                  </a:cubicBezTo>
                  <a:cubicBezTo>
                    <a:pt x="4521037" y="2212857"/>
                    <a:pt x="4519890" y="2213332"/>
                    <a:pt x="4518695" y="2213332"/>
                  </a:cubicBezTo>
                  <a:lnTo>
                    <a:pt x="4508" y="2213332"/>
                  </a:lnTo>
                  <a:cubicBezTo>
                    <a:pt x="3312" y="2213332"/>
                    <a:pt x="2166" y="2212857"/>
                    <a:pt x="1320" y="2212012"/>
                  </a:cubicBezTo>
                  <a:cubicBezTo>
                    <a:pt x="475" y="2211167"/>
                    <a:pt x="0" y="2210020"/>
                    <a:pt x="0" y="2208824"/>
                  </a:cubicBezTo>
                  <a:lnTo>
                    <a:pt x="0" y="4508"/>
                  </a:lnTo>
                  <a:cubicBezTo>
                    <a:pt x="0" y="3312"/>
                    <a:pt x="475" y="2166"/>
                    <a:pt x="1320" y="1320"/>
                  </a:cubicBezTo>
                  <a:cubicBezTo>
                    <a:pt x="2166" y="475"/>
                    <a:pt x="3312" y="0"/>
                    <a:pt x="4508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23203" cy="2241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64641" y="2044507"/>
            <a:ext cx="4582866" cy="171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b="true" sz="3285" u="sng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PERFIL 1: ESTUDIANTE EN RIESGO ACADÉMICO</a:t>
            </a:r>
          </a:p>
          <a:p>
            <a:pPr algn="l">
              <a:lnSpc>
                <a:spcPts val="45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64641" y="4126122"/>
            <a:ext cx="5144051" cy="352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7939" indent="-198970" lvl="1">
              <a:lnSpc>
                <a:spcPts val="2580"/>
              </a:lnSpc>
              <a:buFont typeface="Arial"/>
              <a:buChar char="•"/>
            </a:pPr>
            <a:r>
              <a:rPr lang="en-US" sz="184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Edad: 18–25 años</a:t>
            </a:r>
          </a:p>
          <a:p>
            <a:pPr algn="just" marL="397939" indent="-198970" lvl="1">
              <a:lnSpc>
                <a:spcPts val="2580"/>
              </a:lnSpc>
              <a:buFont typeface="Arial"/>
              <a:buChar char="•"/>
            </a:pPr>
            <a:r>
              <a:rPr lang="en-US" sz="184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Contexto: Universidades – Huancayo</a:t>
            </a:r>
          </a:p>
          <a:p>
            <a:pPr algn="just" marL="397939" indent="-198970" lvl="1">
              <a:lnSpc>
                <a:spcPts val="2580"/>
              </a:lnSpc>
              <a:buFont typeface="Arial"/>
              <a:buChar char="•"/>
            </a:pPr>
            <a:r>
              <a:rPr lang="en-US" sz="184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Nivel tecnológico: Intermedio</a:t>
            </a:r>
          </a:p>
          <a:p>
            <a:pPr algn="just" marL="397939" indent="-198970" lvl="1">
              <a:lnSpc>
                <a:spcPts val="2580"/>
              </a:lnSpc>
              <a:buFont typeface="Arial"/>
              <a:buChar char="•"/>
            </a:pPr>
            <a:r>
              <a:rPr lang="en-US" sz="184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Necesidades:</a:t>
            </a:r>
          </a:p>
          <a:p>
            <a:pPr algn="just" marL="397939" indent="-198970" lvl="1">
              <a:lnSpc>
                <a:spcPts val="2580"/>
              </a:lnSpc>
              <a:buFont typeface="Arial"/>
              <a:buChar char="•"/>
            </a:pPr>
            <a:r>
              <a:rPr lang="en-US" sz="184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Acceso rápido a apoyo académico</a:t>
            </a:r>
          </a:p>
          <a:p>
            <a:pPr algn="just" marL="397939" indent="-198970" lvl="1">
              <a:lnSpc>
                <a:spcPts val="2580"/>
              </a:lnSpc>
              <a:buFont typeface="Arial"/>
              <a:buChar char="•"/>
            </a:pPr>
            <a:r>
              <a:rPr lang="en-US" sz="184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Flexibilidad horaria</a:t>
            </a:r>
          </a:p>
          <a:p>
            <a:pPr algn="just" marL="397939" indent="-198970" lvl="1">
              <a:lnSpc>
                <a:spcPts val="2580"/>
              </a:lnSpc>
              <a:buFont typeface="Arial"/>
              <a:buChar char="•"/>
            </a:pPr>
            <a:r>
              <a:rPr lang="en-US" sz="184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Interfaz simple para evitar estrés adicional</a:t>
            </a:r>
          </a:p>
          <a:p>
            <a:pPr algn="just" marL="397939" indent="-198970" lvl="1">
              <a:lnSpc>
                <a:spcPts val="2580"/>
              </a:lnSpc>
              <a:buFont typeface="Arial"/>
              <a:buChar char="•"/>
            </a:pPr>
            <a:r>
              <a:rPr lang="en-US" sz="184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Seguimiento de sesione</a:t>
            </a:r>
            <a:r>
              <a:rPr lang="en-US" sz="184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</a:t>
            </a:r>
          </a:p>
          <a:p>
            <a:pPr algn="just" marL="397939" indent="-198970" lvl="1">
              <a:lnSpc>
                <a:spcPts val="2580"/>
              </a:lnSpc>
              <a:buFont typeface="Arial"/>
              <a:buChar char="•"/>
            </a:pPr>
            <a:r>
              <a:rPr lang="en-US" sz="184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Mo</a:t>
            </a:r>
            <a:r>
              <a:rPr lang="en-US" sz="1843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tivación: Mejorar rendimiento y evitar desaprobación</a:t>
            </a:r>
          </a:p>
          <a:p>
            <a:pPr algn="just">
              <a:lnSpc>
                <a:spcPts val="25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4378" y="288145"/>
            <a:ext cx="17291006" cy="123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2"/>
              </a:lnSpc>
            </a:pPr>
            <a:r>
              <a:rPr lang="en-US" b="true" sz="916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PERFIL DEL USUARIO / USUARIO META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79399" y="2044507"/>
            <a:ext cx="4582866" cy="1135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b="true" sz="3285" u="sng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PERFIL 2: TUTOR (ESTUDIANTE DESTACADO O DOCENTE)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9211" y="2044507"/>
            <a:ext cx="4582866" cy="1135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b="true" sz="3285" u="sng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PERFIL 3: COORDINADOR ACADÉMICO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79399" y="4126122"/>
            <a:ext cx="5023606" cy="249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Edad: 20–50 años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Nivel tecnológico: Medio–alto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Necesidades: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Gestionar disponibilidad horaria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Organizar solicitudes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Reputación mediante calificaciones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Motivación: Enseñar, mejorar CV académico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479211" y="4126122"/>
            <a:ext cx="5023606" cy="31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Edad: 30–60 años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Nivel tecnológico: Medio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Necesidades: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Revisar reportes de riesgo académico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Analizar indicadores y tomar decisiones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Identificar materias crít</a:t>
            </a: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ic</a:t>
            </a: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as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Motivación: Reducir deserción y mejorar la calidad educativa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Contexto de uso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AutoShape 12" id="12"/>
          <p:cNvSpPr/>
          <p:nvPr/>
        </p:nvSpPr>
        <p:spPr>
          <a:xfrm flipV="true">
            <a:off x="6726974" y="2101657"/>
            <a:ext cx="0" cy="683714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2122055" y="2101657"/>
            <a:ext cx="0" cy="683714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328" y="1526487"/>
            <a:ext cx="17174035" cy="8403746"/>
            <a:chOff x="0" y="0"/>
            <a:chExt cx="4523203" cy="22133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3203" cy="2213332"/>
            </a:xfrm>
            <a:custGeom>
              <a:avLst/>
              <a:gdLst/>
              <a:ahLst/>
              <a:cxnLst/>
              <a:rect r="r" b="b" t="t" l="l"/>
              <a:pathLst>
                <a:path h="2213332" w="4523203">
                  <a:moveTo>
                    <a:pt x="4508" y="0"/>
                  </a:moveTo>
                  <a:lnTo>
                    <a:pt x="4518695" y="0"/>
                  </a:lnTo>
                  <a:cubicBezTo>
                    <a:pt x="4519890" y="0"/>
                    <a:pt x="4521037" y="475"/>
                    <a:pt x="4521882" y="1320"/>
                  </a:cubicBezTo>
                  <a:cubicBezTo>
                    <a:pt x="4522728" y="2166"/>
                    <a:pt x="4523203" y="3312"/>
                    <a:pt x="4523203" y="4508"/>
                  </a:cubicBezTo>
                  <a:lnTo>
                    <a:pt x="4523203" y="2208824"/>
                  </a:lnTo>
                  <a:cubicBezTo>
                    <a:pt x="4523203" y="2210020"/>
                    <a:pt x="4522728" y="2211167"/>
                    <a:pt x="4521882" y="2212012"/>
                  </a:cubicBezTo>
                  <a:cubicBezTo>
                    <a:pt x="4521037" y="2212857"/>
                    <a:pt x="4519890" y="2213332"/>
                    <a:pt x="4518695" y="2213332"/>
                  </a:cubicBezTo>
                  <a:lnTo>
                    <a:pt x="4508" y="2213332"/>
                  </a:lnTo>
                  <a:cubicBezTo>
                    <a:pt x="3312" y="2213332"/>
                    <a:pt x="2166" y="2212857"/>
                    <a:pt x="1320" y="2212012"/>
                  </a:cubicBezTo>
                  <a:cubicBezTo>
                    <a:pt x="475" y="2211167"/>
                    <a:pt x="0" y="2210020"/>
                    <a:pt x="0" y="2208824"/>
                  </a:cubicBezTo>
                  <a:lnTo>
                    <a:pt x="0" y="4508"/>
                  </a:lnTo>
                  <a:cubicBezTo>
                    <a:pt x="0" y="3312"/>
                    <a:pt x="475" y="2166"/>
                    <a:pt x="1320" y="1320"/>
                  </a:cubicBezTo>
                  <a:cubicBezTo>
                    <a:pt x="2166" y="475"/>
                    <a:pt x="3312" y="0"/>
                    <a:pt x="4508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23203" cy="2241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64641" y="2044507"/>
            <a:ext cx="4582866" cy="171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b="true" sz="3285" u="sng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ESCENARIO 1: ESTUDIANTE BUSCA AYUDA URGENTE ANTES DE EXAMEN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4641" y="4695337"/>
            <a:ext cx="4718806" cy="328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6161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Cuándo: Tarde-noche (18:00-22:00 hrs), 2-3 días antes de evaluación</a:t>
            </a:r>
          </a:p>
          <a:p>
            <a:pPr algn="just" marL="446161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Dónde: Desde casa usando laptop o smartphone</a:t>
            </a:r>
          </a:p>
          <a:p>
            <a:pPr algn="just" marL="446161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Cómo: Conexión WiFi doméstica, ambiente con posibles distracciones</a:t>
            </a:r>
          </a:p>
          <a:p>
            <a:pPr algn="just">
              <a:lnSpc>
                <a:spcPts val="2893"/>
              </a:lnSpc>
            </a:pP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Restricciones: Tiempo</a:t>
            </a: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li</a:t>
            </a: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mitado, estrés académico alto, necesidad de respuesta inmediata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5328" y="288145"/>
            <a:ext cx="17291006" cy="123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2"/>
              </a:lnSpc>
            </a:pPr>
            <a:r>
              <a:rPr lang="en-US" b="true" sz="916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CONTEXTO DE USO DEL SISTEMA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79399" y="2044507"/>
            <a:ext cx="4582866" cy="1135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b="true" sz="3285" u="sng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ESCENARIO 2: TUTOR GESTIONA SU AGENDA SEMANAL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9211" y="2044507"/>
            <a:ext cx="4582866" cy="1135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b="true" sz="3285" u="sng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ESCENARIO 3: COORDINADOR REVISA REPORTES MENSUALES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11507" y="4471306"/>
            <a:ext cx="4718649" cy="291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6146" indent="-223073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Cuándo: Inicio de semana (domingo-lunes), planificación de horarios</a:t>
            </a:r>
          </a:p>
          <a:p>
            <a:pPr algn="just" marL="446146" indent="-223073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Dónde: Cualquier lugar con conexión a internet</a:t>
            </a:r>
          </a:p>
          <a:p>
            <a:pPr algn="just" marL="446146" indent="-223073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Cómo: Principalmente desde computadora, ocasionalmente móvil</a:t>
            </a:r>
          </a:p>
          <a:p>
            <a:pPr algn="just">
              <a:lnSpc>
                <a:spcPts val="2893"/>
              </a:lnSpc>
            </a:pP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Restri</a:t>
            </a: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</a:t>
            </a:r>
            <a:r>
              <a:rPr lang="en-US" sz="2066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ciones: Balance entre tutorías y responsabilidades propias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51013" y="4471306"/>
            <a:ext cx="4411064" cy="341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7064" indent="-208532" lvl="1">
              <a:lnSpc>
                <a:spcPts val="270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Cuándo: Fin de mes, durante reuniones de seguimiento académico</a:t>
            </a:r>
          </a:p>
          <a:p>
            <a:pPr algn="just" marL="417064" indent="-208532" lvl="1">
              <a:lnSpc>
                <a:spcPts val="270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Dónde: Oficina administrativa con computadora de escritorio</a:t>
            </a:r>
          </a:p>
          <a:p>
            <a:pPr algn="just" marL="417064" indent="-208532" lvl="1">
              <a:lnSpc>
                <a:spcPts val="270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Cómo: Red institucional, necesidad de exportar datos a Excel/PDF</a:t>
            </a:r>
          </a:p>
          <a:p>
            <a:pPr algn="just">
              <a:lnSpc>
                <a:spcPts val="2704"/>
              </a:lnSpc>
            </a:pPr>
            <a:r>
              <a:rPr lang="en-US" sz="193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Restricciones: Tiempo l</a:t>
            </a:r>
            <a:r>
              <a:rPr lang="en-US" sz="193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</a:t>
            </a:r>
            <a:r>
              <a:rPr lang="en-US" sz="193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mitado en reuniones, necesidad de datos precisos y actualizados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6473572" y="2101657"/>
            <a:ext cx="0" cy="683714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2320706" y="2101657"/>
            <a:ext cx="0" cy="683714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8741"/>
            <a:ext cx="13687904" cy="9343230"/>
            <a:chOff x="0" y="0"/>
            <a:chExt cx="3605045" cy="2460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05045" cy="2460768"/>
            </a:xfrm>
            <a:custGeom>
              <a:avLst/>
              <a:gdLst/>
              <a:ahLst/>
              <a:cxnLst/>
              <a:rect r="r" b="b" t="t" l="l"/>
              <a:pathLst>
                <a:path h="2460768" w="3605045">
                  <a:moveTo>
                    <a:pt x="7918" y="0"/>
                  </a:moveTo>
                  <a:lnTo>
                    <a:pt x="3597126" y="0"/>
                  </a:lnTo>
                  <a:cubicBezTo>
                    <a:pt x="3599226" y="0"/>
                    <a:pt x="3601240" y="834"/>
                    <a:pt x="3602725" y="2319"/>
                  </a:cubicBezTo>
                  <a:cubicBezTo>
                    <a:pt x="3604210" y="3804"/>
                    <a:pt x="3605045" y="5818"/>
                    <a:pt x="3605045" y="7918"/>
                  </a:cubicBezTo>
                  <a:lnTo>
                    <a:pt x="3605045" y="2452850"/>
                  </a:lnTo>
                  <a:cubicBezTo>
                    <a:pt x="3605045" y="2454950"/>
                    <a:pt x="3604210" y="2456964"/>
                    <a:pt x="3602725" y="2458449"/>
                  </a:cubicBezTo>
                  <a:cubicBezTo>
                    <a:pt x="3601240" y="2459934"/>
                    <a:pt x="3599226" y="2460768"/>
                    <a:pt x="3597126" y="2460768"/>
                  </a:cubicBezTo>
                  <a:lnTo>
                    <a:pt x="7918" y="2460768"/>
                  </a:lnTo>
                  <a:cubicBezTo>
                    <a:pt x="5818" y="2460768"/>
                    <a:pt x="3804" y="2459934"/>
                    <a:pt x="2319" y="2458449"/>
                  </a:cubicBezTo>
                  <a:cubicBezTo>
                    <a:pt x="834" y="2456964"/>
                    <a:pt x="0" y="2454950"/>
                    <a:pt x="0" y="2452850"/>
                  </a:cubicBezTo>
                  <a:lnTo>
                    <a:pt x="0" y="7918"/>
                  </a:lnTo>
                  <a:cubicBezTo>
                    <a:pt x="0" y="5818"/>
                    <a:pt x="834" y="3804"/>
                    <a:pt x="2319" y="2319"/>
                  </a:cubicBezTo>
                  <a:cubicBezTo>
                    <a:pt x="3804" y="834"/>
                    <a:pt x="5818" y="0"/>
                    <a:pt x="7918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605045" cy="2489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520738" y="0"/>
            <a:ext cx="8698797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Problema y necesidades identificadas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7467" y="2049961"/>
            <a:ext cx="8885350" cy="634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PROBLEMA IDENTIFICADO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Las desigualdades educativas estructurales persisten en múltiples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dimensiones, afectando el acceso, la participación y los resultados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 aprendizaje, especialmente en contextos de vulnerabilidad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socioeconómica.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 falta de personalización en los procesos de enseñanza-aprendizaje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contribuye significativamente al bajo rendimiento académico y al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abandono escolar temprano.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Consecuencias Críticas: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Estudiantes abandonan la búsqueda de ayuda por la complejidad del proceso.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Tutores potenciales no tienen un sistema organizado para ofrecer sus servicios.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 institución no puede identificar ni intervenir con estudiantes en riesgo urgente.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SOLUCIÓN PROPUESTA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Plataforma integral de tutorías virtuales que implementa modelos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 diferenciación educativa, donde el contenido, proceso y producto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educativo se adaptan a las necesidades específicas de cada estudiante.</a:t>
            </a:r>
          </a:p>
          <a:p>
            <a:pPr algn="just">
              <a:lnSpc>
                <a:spcPts val="2239"/>
              </a:lnSpc>
            </a:pP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ODS Vinculada: Educación de Calidad (ODS 4). El proyecto busca garantizar una educación inclusiva, equitativa y de calidad, con énfasis en poblaciones vulnerables.</a:t>
            </a:r>
          </a:p>
          <a:p>
            <a:pPr algn="just">
              <a:lnSpc>
                <a:spcPts val="223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45713" y="1236387"/>
            <a:ext cx="5402502" cy="6417659"/>
          </a:xfrm>
          <a:custGeom>
            <a:avLst/>
            <a:gdLst/>
            <a:ahLst/>
            <a:cxnLst/>
            <a:rect r="r" b="b" t="t" l="l"/>
            <a:pathLst>
              <a:path h="6417659" w="5402502">
                <a:moveTo>
                  <a:pt x="0" y="0"/>
                </a:moveTo>
                <a:lnTo>
                  <a:pt x="5402502" y="0"/>
                </a:lnTo>
                <a:lnTo>
                  <a:pt x="5402502" y="6417659"/>
                </a:lnTo>
                <a:lnTo>
                  <a:pt x="0" y="6417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8096">
            <a:off x="15417288" y="3016004"/>
            <a:ext cx="1147376" cy="1227737"/>
          </a:xfrm>
          <a:custGeom>
            <a:avLst/>
            <a:gdLst/>
            <a:ahLst/>
            <a:cxnLst/>
            <a:rect r="r" b="b" t="t" l="l"/>
            <a:pathLst>
              <a:path h="1227737" w="1147376">
                <a:moveTo>
                  <a:pt x="0" y="0"/>
                </a:moveTo>
                <a:lnTo>
                  <a:pt x="1147376" y="0"/>
                </a:lnTo>
                <a:lnTo>
                  <a:pt x="1147376" y="1227737"/>
                </a:lnTo>
                <a:lnTo>
                  <a:pt x="0" y="1227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7467" y="9258300"/>
            <a:ext cx="2833822" cy="1885779"/>
          </a:xfrm>
          <a:custGeom>
            <a:avLst/>
            <a:gdLst/>
            <a:ahLst/>
            <a:cxnLst/>
            <a:rect r="r" b="b" t="t" l="l"/>
            <a:pathLst>
              <a:path h="1885779" w="2833822">
                <a:moveTo>
                  <a:pt x="0" y="0"/>
                </a:moveTo>
                <a:lnTo>
                  <a:pt x="2833822" y="0"/>
                </a:lnTo>
                <a:lnTo>
                  <a:pt x="2833822" y="1885779"/>
                </a:lnTo>
                <a:lnTo>
                  <a:pt x="0" y="1885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22955" y="8872230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92567" y="8872230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95997" y="1733440"/>
            <a:ext cx="2336512" cy="2336512"/>
          </a:xfrm>
          <a:custGeom>
            <a:avLst/>
            <a:gdLst/>
            <a:ahLst/>
            <a:cxnLst/>
            <a:rect r="r" b="b" t="t" l="l"/>
            <a:pathLst>
              <a:path h="2336512" w="2336512">
                <a:moveTo>
                  <a:pt x="0" y="0"/>
                </a:moveTo>
                <a:lnTo>
                  <a:pt x="2336512" y="0"/>
                </a:lnTo>
                <a:lnTo>
                  <a:pt x="2336512" y="2336513"/>
                </a:lnTo>
                <a:lnTo>
                  <a:pt x="0" y="233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07" y="1509034"/>
            <a:ext cx="15664387" cy="1320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6"/>
              </a:lnSpc>
            </a:pPr>
            <a:r>
              <a:rPr lang="en-US" b="true" sz="5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PRINCIPIOS DE DISEÑO APLICADOS (HCI) - EXPLICACIÓN DE APLICACIÓN EN EL PROTOTIPO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0788" y="3534408"/>
            <a:ext cx="7908252" cy="456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7"/>
              </a:lnSpc>
            </a:pPr>
            <a:r>
              <a:rPr lang="en-US" sz="23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Consistencia</a:t>
            </a: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Mismo estilo en botones, tipografías y colores.</a:t>
            </a: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Menú superior uniforme en todas las pantallas.</a:t>
            </a:r>
          </a:p>
          <a:p>
            <a:pPr algn="l">
              <a:lnSpc>
                <a:spcPts val="3067"/>
              </a:lnSpc>
            </a:pPr>
            <a:r>
              <a:rPr lang="en-US" sz="23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Visibilidad</a:t>
            </a: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Barra de progreso en el agendamiento (1/3, 2/3, 3/3).</a:t>
            </a: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Badges de disponibilidad y notificaciones emergentes.</a:t>
            </a:r>
          </a:p>
          <a:p>
            <a:pPr algn="l">
              <a:lnSpc>
                <a:spcPts val="3067"/>
              </a:lnSpc>
            </a:pPr>
            <a:r>
              <a:rPr lang="en-US" sz="23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Accesibilidad</a:t>
            </a: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Alto contraste (WCAG AA).</a:t>
            </a: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Botones táctiles grandes (44×44 px).</a:t>
            </a: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Navegación por teclado y ARIA labels.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3534408"/>
            <a:ext cx="7636726" cy="494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311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Control del usuario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Cancelar tutorías con anticipación.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Confirmaciones antes de acciones críticas.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Edición libre de disponibilidad.</a:t>
            </a:r>
          </a:p>
          <a:p>
            <a:pPr algn="l">
              <a:lnSpc>
                <a:spcPts val="3073"/>
              </a:lnSpc>
            </a:pPr>
            <a:r>
              <a:rPr lang="en-US" sz="2311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R</a:t>
            </a:r>
            <a:r>
              <a:rPr lang="en-US" sz="2311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etroalimentación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Botones con “loading”.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Check animado al agendar.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Mens</a:t>
            </a: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ajes claros ante errores.</a:t>
            </a:r>
          </a:p>
          <a:p>
            <a:pPr algn="l">
              <a:lnSpc>
                <a:spcPts val="3073"/>
              </a:lnSpc>
            </a:pPr>
            <a:r>
              <a:rPr lang="en-US" sz="2311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Simplicidad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Agendar en máximo 3 clics.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</a:t>
            </a: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ularios mínimos y limpios.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Información mostrada por prioridad.</a:t>
            </a:r>
          </a:p>
          <a:p>
            <a:pPr algn="l" marL="0" indent="0" lvl="0">
              <a:lnSpc>
                <a:spcPts val="3073"/>
              </a:lnSpc>
            </a:pPr>
          </a:p>
        </p:txBody>
      </p:sp>
      <p:sp>
        <p:nvSpPr>
          <p:cNvPr name="AutoShape 17" id="17"/>
          <p:cNvSpPr/>
          <p:nvPr/>
        </p:nvSpPr>
        <p:spPr>
          <a:xfrm flipV="true">
            <a:off x="8349040" y="3034568"/>
            <a:ext cx="0" cy="62046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07" y="1828122"/>
            <a:ext cx="15664387" cy="68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6"/>
              </a:lnSpc>
            </a:pPr>
            <a:r>
              <a:rPr lang="en-US" b="true" sz="5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 DISEÑO DEL PROTOTIPO (ALTA FIDELIDAD)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3796186" y="9749675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68698" y="3293964"/>
            <a:ext cx="3244749" cy="7230252"/>
          </a:xfrm>
          <a:custGeom>
            <a:avLst/>
            <a:gdLst/>
            <a:ahLst/>
            <a:cxnLst/>
            <a:rect r="r" b="b" t="t" l="l"/>
            <a:pathLst>
              <a:path h="7230252" w="3244749">
                <a:moveTo>
                  <a:pt x="0" y="0"/>
                </a:moveTo>
                <a:lnTo>
                  <a:pt x="3244749" y="0"/>
                </a:lnTo>
                <a:lnTo>
                  <a:pt x="3244749" y="7230252"/>
                </a:lnTo>
                <a:lnTo>
                  <a:pt x="0" y="723025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-374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7902" y="2596408"/>
            <a:ext cx="4416847" cy="55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b="true" sz="3285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PANTALLA 1: BIENVENIDA / LOGIN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034776" y="3293964"/>
            <a:ext cx="3235757" cy="6993036"/>
          </a:xfrm>
          <a:custGeom>
            <a:avLst/>
            <a:gdLst/>
            <a:ahLst/>
            <a:cxnLst/>
            <a:rect r="r" b="b" t="t" l="l"/>
            <a:pathLst>
              <a:path h="6993036" w="3235757">
                <a:moveTo>
                  <a:pt x="0" y="0"/>
                </a:moveTo>
                <a:lnTo>
                  <a:pt x="3235758" y="0"/>
                </a:lnTo>
                <a:lnTo>
                  <a:pt x="3235758" y="6993036"/>
                </a:lnTo>
                <a:lnTo>
                  <a:pt x="0" y="699303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675" t="0" r="-675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698180" y="2596358"/>
            <a:ext cx="5728208" cy="55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b="true" sz="3285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PANTALLA 2: DASHBOARD DEL ESTUDIANTE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34998" y="3782821"/>
            <a:ext cx="4023121" cy="585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3"/>
              </a:lnSpc>
            </a:pPr>
            <a:r>
              <a:rPr lang="en-US" sz="24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J</a:t>
            </a:r>
            <a:r>
              <a:rPr lang="en-US" sz="24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ustificación: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Diseño ce</a:t>
            </a: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ntrado en el acceso rápido, con campos bien separados y fáciles de identificar.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Botón “Iniciar Sesión” grande y</a:t>
            </a: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 de alto contraste para gu</a:t>
            </a: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iar la acción principal.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Elementos de ayuda como “Recordar contraseña” y “¿Olvidaste?” facilitan la recuperación de acceso.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Ilustración superior refuerza la identidad de la plataforma (Tutor Conect).</a:t>
            </a:r>
          </a:p>
          <a:p>
            <a:pPr algn="just">
              <a:lnSpc>
                <a:spcPts val="289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489609" y="3646339"/>
            <a:ext cx="4005533" cy="549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3"/>
              </a:lnSpc>
            </a:pPr>
            <a:r>
              <a:rPr lang="en-US" sz="24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J</a:t>
            </a:r>
            <a:r>
              <a:rPr lang="en-US" sz="24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ustificación: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Sele</a:t>
            </a: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ctor de rol (Estudiante / Tutor) visual y destacado para evitar errores de registro.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Campos ordenados y minimalistas, permitiendo llenar la información paso a pas</a:t>
            </a: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o</a:t>
            </a: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.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Botón “Crear cuenta” en color azul claro que resalta la acción final.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Encabezado claro y consistente con el estilo de toda la plataforma.</a:t>
            </a:r>
          </a:p>
          <a:p>
            <a:pPr algn="just">
              <a:lnSpc>
                <a:spcPts val="2893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07" y="1828122"/>
            <a:ext cx="15664387" cy="68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6"/>
              </a:lnSpc>
            </a:pPr>
            <a:r>
              <a:rPr lang="en-US" b="true" sz="5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DISEÑO DEL PROTOTIPO (ALTA FIDELIDAD)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49923" y="3151089"/>
            <a:ext cx="3423881" cy="7135911"/>
          </a:xfrm>
          <a:custGeom>
            <a:avLst/>
            <a:gdLst/>
            <a:ahLst/>
            <a:cxnLst/>
            <a:rect r="r" b="b" t="t" l="l"/>
            <a:pathLst>
              <a:path h="7135911" w="3423881">
                <a:moveTo>
                  <a:pt x="0" y="0"/>
                </a:moveTo>
                <a:lnTo>
                  <a:pt x="3423881" y="0"/>
                </a:lnTo>
                <a:lnTo>
                  <a:pt x="3423881" y="7135911"/>
                </a:lnTo>
                <a:lnTo>
                  <a:pt x="0" y="713591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1807" y="3133453"/>
            <a:ext cx="3455201" cy="7153547"/>
          </a:xfrm>
          <a:custGeom>
            <a:avLst/>
            <a:gdLst/>
            <a:ahLst/>
            <a:cxnLst/>
            <a:rect r="r" b="b" t="t" l="l"/>
            <a:pathLst>
              <a:path h="7153547" w="3455201">
                <a:moveTo>
                  <a:pt x="0" y="0"/>
                </a:moveTo>
                <a:lnTo>
                  <a:pt x="3455201" y="0"/>
                </a:lnTo>
                <a:lnTo>
                  <a:pt x="3455201" y="7153547"/>
                </a:lnTo>
                <a:lnTo>
                  <a:pt x="0" y="715354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09755" y="2596408"/>
            <a:ext cx="5713140" cy="55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b="true" sz="3285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PANTALLA 3: MI DASHBOARD (ESTUDIANTE)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24662" y="2596408"/>
            <a:ext cx="4149142" cy="55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b="true" sz="3285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PANTALLA 4: BUSCAR TUTORES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26769" y="3766223"/>
            <a:ext cx="4411239" cy="585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3"/>
              </a:lnSpc>
            </a:pPr>
            <a:r>
              <a:rPr lang="en-US" sz="24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J</a:t>
            </a:r>
            <a:r>
              <a:rPr lang="en-US" sz="24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ustificación: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Panel supe</a:t>
            </a: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rior con saludo personalizado, generando una experiencia cercana.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Indicadores principales (Tutorías completadas y Promedio General) visibles y fáciles de interpretar.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Sección “Próximas Sesiones” con tarjetas</a:t>
            </a: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 codificadas por color para estados (conf</a:t>
            </a: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irmada, pendiente).</a:t>
            </a:r>
          </a:p>
          <a:p>
            <a:pPr algn="just" marL="446160" indent="-223080" lvl="1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Accesos rápidos grandes (“Buscar Tutor”, “Historial”) que facilitan la navegación móvil.</a:t>
            </a:r>
          </a:p>
          <a:p>
            <a:pPr algn="just">
              <a:lnSpc>
                <a:spcPts val="2893"/>
              </a:lnSpc>
            </a:pPr>
          </a:p>
          <a:p>
            <a:pPr algn="just">
              <a:lnSpc>
                <a:spcPts val="289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4006912" y="3399860"/>
            <a:ext cx="3783476" cy="6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2"/>
              </a:lnSpc>
            </a:pPr>
            <a:r>
              <a:rPr lang="en-US" sz="21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J</a:t>
            </a:r>
            <a:r>
              <a:rPr lang="en-US" sz="216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ustificación:</a:t>
            </a:r>
          </a:p>
          <a:p>
            <a:pPr algn="just" marL="391839" indent="-195919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Barra de búsqueda amplia y centrada para encontrar tutor</a:t>
            </a:r>
            <a:r>
              <a:rPr lang="en-US" sz="1814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es por nombre o materia.</a:t>
            </a:r>
          </a:p>
          <a:p>
            <a:pPr algn="just" marL="391839" indent="-195919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Filtros en forma de chips (Programación, Matemáticas, Estadística, etc.) fáciles de activar.</a:t>
            </a:r>
          </a:p>
          <a:p>
            <a:pPr algn="just" marL="391839" indent="-195919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Lista de tutores con información importante: foto/inicial, nombre, calificación y número de sesiones.</a:t>
            </a:r>
          </a:p>
          <a:p>
            <a:pPr algn="just" marL="391839" indent="-195919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Botón “Ver Perfil” que destaca la acción princ</a:t>
            </a:r>
            <a:r>
              <a:rPr lang="en-US" sz="1814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ipal de esta panta</a:t>
            </a:r>
            <a:r>
              <a:rPr lang="en-US" sz="1814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lla.</a:t>
            </a:r>
          </a:p>
          <a:p>
            <a:pPr algn="just" marL="391839" indent="-195919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Badges de disponibilidad y calificación visibles para apoyar decisiones rápidas.</a:t>
            </a:r>
          </a:p>
          <a:p>
            <a:pPr algn="just">
              <a:lnSpc>
                <a:spcPts val="2540"/>
              </a:lnSpc>
            </a:pPr>
          </a:p>
          <a:p>
            <a:pPr algn="just">
              <a:lnSpc>
                <a:spcPts val="2540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07" y="1828122"/>
            <a:ext cx="15664387" cy="68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6"/>
              </a:lnSpc>
            </a:pPr>
            <a:r>
              <a:rPr lang="en-US" b="true" sz="5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DISEÑO DEL PROTOTIPO (ALTA FIDELIDAD)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53588" y="3151089"/>
            <a:ext cx="3359858" cy="7029607"/>
          </a:xfrm>
          <a:custGeom>
            <a:avLst/>
            <a:gdLst/>
            <a:ahLst/>
            <a:cxnLst/>
            <a:rect r="r" b="b" t="t" l="l"/>
            <a:pathLst>
              <a:path h="7029607" w="3359858">
                <a:moveTo>
                  <a:pt x="0" y="0"/>
                </a:moveTo>
                <a:lnTo>
                  <a:pt x="3359859" y="0"/>
                </a:lnTo>
                <a:lnTo>
                  <a:pt x="3359859" y="7029607"/>
                </a:lnTo>
                <a:lnTo>
                  <a:pt x="0" y="702960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13305" y="2596408"/>
            <a:ext cx="4306041" cy="55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b="true" sz="3285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PANTALLA 5: AGENDAR TUTORÍA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032235" y="3175121"/>
            <a:ext cx="3193904" cy="7005575"/>
          </a:xfrm>
          <a:custGeom>
            <a:avLst/>
            <a:gdLst/>
            <a:ahLst/>
            <a:cxnLst/>
            <a:rect r="r" b="b" t="t" l="l"/>
            <a:pathLst>
              <a:path h="7005575" w="3193904">
                <a:moveTo>
                  <a:pt x="0" y="0"/>
                </a:moveTo>
                <a:lnTo>
                  <a:pt x="3193904" y="0"/>
                </a:lnTo>
                <a:lnTo>
                  <a:pt x="3193904" y="7005575"/>
                </a:lnTo>
                <a:lnTo>
                  <a:pt x="0" y="700557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3016" t="0" r="-3016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198964" y="2596408"/>
            <a:ext cx="8669027" cy="55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b="true" sz="3285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PANTALLA 6: TUTORÍA AGENDADA (MODAL DE CONFIRMACIÓN)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34801" y="4165939"/>
            <a:ext cx="4123318" cy="414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4"/>
              </a:lnSpc>
            </a:pPr>
            <a:r>
              <a:rPr lang="en-US" sz="2467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J</a:t>
            </a:r>
            <a:r>
              <a:rPr lang="en-US" sz="2467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ustificación:</a:t>
            </a:r>
          </a:p>
          <a:p>
            <a:pPr algn="just" marL="424862" indent="-212431" lvl="1">
              <a:lnSpc>
                <a:spcPts val="2755"/>
              </a:lnSpc>
              <a:buFont typeface="Arial"/>
              <a:buChar char="•"/>
            </a:pPr>
            <a:r>
              <a:rPr lang="en-US" sz="1967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C</a:t>
            </a:r>
            <a:r>
              <a:rPr lang="en-US" sz="1967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ampos organizados y fáciles de completar (fecha, horario, duración).</a:t>
            </a:r>
          </a:p>
          <a:p>
            <a:pPr algn="just" marL="424862" indent="-212431" lvl="1">
              <a:lnSpc>
                <a:spcPts val="2755"/>
              </a:lnSpc>
              <a:buFont typeface="Arial"/>
              <a:buChar char="•"/>
            </a:pPr>
            <a:r>
              <a:rPr lang="en-US" sz="1967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Resumen visual que permite verificar la información antes de confirmar.</a:t>
            </a:r>
          </a:p>
          <a:p>
            <a:pPr algn="just" marL="424862" indent="-212431" lvl="1">
              <a:lnSpc>
                <a:spcPts val="2755"/>
              </a:lnSpc>
              <a:buFont typeface="Arial"/>
              <a:buChar char="•"/>
            </a:pPr>
            <a:r>
              <a:rPr lang="en-US" sz="1967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Botón principal “Confirmar Tutoría”</a:t>
            </a:r>
            <a:r>
              <a:rPr lang="en-US" sz="1967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 c</a:t>
            </a:r>
            <a:r>
              <a:rPr lang="en-US" sz="1967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laramente destacado.</a:t>
            </a:r>
          </a:p>
          <a:p>
            <a:pPr algn="just" marL="424862" indent="-212431" lvl="1">
              <a:lnSpc>
                <a:spcPts val="2755"/>
              </a:lnSpc>
              <a:buFont typeface="Arial"/>
              <a:buChar char="•"/>
            </a:pPr>
            <a:r>
              <a:rPr lang="en-US" sz="1967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Diseño simple y adecuado para uso en dispositivos móviles.</a:t>
            </a:r>
          </a:p>
          <a:p>
            <a:pPr algn="just">
              <a:lnSpc>
                <a:spcPts val="230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544966" y="3875028"/>
            <a:ext cx="4236163" cy="504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5"/>
              </a:lnSpc>
            </a:pPr>
            <a:r>
              <a:rPr lang="en-US" sz="2425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J</a:t>
            </a:r>
            <a:r>
              <a:rPr lang="en-US" sz="2425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ustificación:</a:t>
            </a:r>
          </a:p>
          <a:p>
            <a:pPr algn="just" marL="438750" indent="-219375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Justificació</a:t>
            </a:r>
            <a:r>
              <a:rPr lang="en-US" sz="2032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n:</a:t>
            </a:r>
          </a:p>
          <a:p>
            <a:pPr algn="just" marL="438750" indent="-219375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Check verde grande que comunica éxito de manera inmediata.</a:t>
            </a:r>
          </a:p>
          <a:p>
            <a:pPr algn="just" marL="438750" indent="-219375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Información de la sesión presentada de forma clara (tutor, fecha, hora, enlace).</a:t>
            </a:r>
          </a:p>
          <a:p>
            <a:pPr algn="just" marL="438750" indent="-219375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Enlace a videollamada resaltado para acceso rápido.</a:t>
            </a:r>
          </a:p>
          <a:p>
            <a:pPr algn="just" marL="438750" indent="-219375" lvl="1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Botón “Volver al Da</a:t>
            </a:r>
            <a:r>
              <a:rPr lang="en-US" sz="2032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sh</a:t>
            </a:r>
            <a:r>
              <a:rPr lang="en-US" sz="2032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board” para finalizar el flujo fácilmente.</a:t>
            </a:r>
          </a:p>
          <a:p>
            <a:pPr algn="just">
              <a:lnSpc>
                <a:spcPts val="2845"/>
              </a:lnSpc>
            </a:pPr>
          </a:p>
          <a:p>
            <a:pPr algn="just">
              <a:lnSpc>
                <a:spcPts val="2845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07" y="1828122"/>
            <a:ext cx="15664387" cy="68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6"/>
              </a:lnSpc>
            </a:pPr>
            <a:r>
              <a:rPr lang="en-US" b="true" sz="5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DISEÑO DEL PROTOTIPO (ALTA FIDELIDAD)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87140" y="3008188"/>
            <a:ext cx="2878636" cy="6250112"/>
          </a:xfrm>
          <a:custGeom>
            <a:avLst/>
            <a:gdLst/>
            <a:ahLst/>
            <a:cxnLst/>
            <a:rect r="r" b="b" t="t" l="l"/>
            <a:pathLst>
              <a:path h="6250112" w="2878636">
                <a:moveTo>
                  <a:pt x="0" y="0"/>
                </a:moveTo>
                <a:lnTo>
                  <a:pt x="2878636" y="0"/>
                </a:lnTo>
                <a:lnTo>
                  <a:pt x="2878636" y="6250112"/>
                </a:lnTo>
                <a:lnTo>
                  <a:pt x="0" y="625011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90442" y="3006690"/>
            <a:ext cx="3124649" cy="6632398"/>
          </a:xfrm>
          <a:custGeom>
            <a:avLst/>
            <a:gdLst/>
            <a:ahLst/>
            <a:cxnLst/>
            <a:rect r="r" b="b" t="t" l="l"/>
            <a:pathLst>
              <a:path h="6632398" w="3124649">
                <a:moveTo>
                  <a:pt x="0" y="0"/>
                </a:moveTo>
                <a:lnTo>
                  <a:pt x="3124649" y="0"/>
                </a:lnTo>
                <a:lnTo>
                  <a:pt x="3124649" y="6632398"/>
                </a:lnTo>
                <a:lnTo>
                  <a:pt x="0" y="663239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2453470"/>
            <a:ext cx="8077356" cy="55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b="true" sz="3285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PANTALLA 7: HISTORIAL DE SESIONES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98083" y="3228458"/>
            <a:ext cx="4867657" cy="613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5"/>
              </a:lnSpc>
            </a:pPr>
            <a:r>
              <a:rPr lang="en-US" sz="294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J</a:t>
            </a:r>
            <a:r>
              <a:rPr lang="en-US" sz="2946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ustificación:</a:t>
            </a:r>
          </a:p>
          <a:p>
            <a:pPr algn="just" marL="533018" indent="-266509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E</a:t>
            </a:r>
            <a:r>
              <a:rPr lang="en-US" sz="2468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ncabezado claro y filtros visibles (todas, pendientes, canceladas).</a:t>
            </a:r>
          </a:p>
          <a:p>
            <a:pPr algn="just" marL="533018" indent="-266509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Tarjetas individuales con información esencial y estados codificados por color.</a:t>
            </a:r>
          </a:p>
          <a:p>
            <a:pPr algn="just" marL="533018" indent="-266509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Botones “Detalles”, “Un</a:t>
            </a:r>
            <a:r>
              <a:rPr lang="en-US" sz="2468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irse ahora” o “Cance</a:t>
            </a:r>
            <a:r>
              <a:rPr lang="en-US" sz="2468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lar” según el estado de la tutoría.</a:t>
            </a:r>
          </a:p>
          <a:p>
            <a:pPr algn="just" marL="533018" indent="-266509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Organización vertical que facilita la lectura en dispositivos móviles.</a:t>
            </a:r>
          </a:p>
          <a:p>
            <a:pPr algn="just">
              <a:lnSpc>
                <a:spcPts val="345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789499" y="2470952"/>
            <a:ext cx="8077356" cy="55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b="true" sz="3285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PANTALLA 8: SEGUIMIENTO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43666" y="2987570"/>
            <a:ext cx="5536349" cy="614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Justificación de diseño:</a:t>
            </a: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Color y E</a:t>
            </a:r>
            <a:r>
              <a:rPr lang="en-US" sz="2699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stetica</a:t>
            </a:r>
          </a:p>
          <a:p>
            <a:pPr algn="just" marL="582888" indent="-29144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Fo</a:t>
            </a:r>
            <a:r>
              <a:rPr lang="en-US" sz="2699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ndo morado institucional para mantener coherencia visual.</a:t>
            </a:r>
          </a:p>
          <a:p>
            <a:pPr algn="just" marL="582888" indent="-29144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Tarjetas funcionales con colores claros: verde (asistencias), rojo (inasistencias), celeste (total), amarillo (tasa).</a:t>
            </a:r>
          </a:p>
          <a:p>
            <a:pPr algn="just" marL="582888" indent="-29144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Tarjetas blancas con sombra pa</a:t>
            </a:r>
            <a:r>
              <a:rPr lang="en-US" sz="2699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ra separar secciones y mejor</a:t>
            </a:r>
            <a:r>
              <a:rPr lang="en-US" sz="2699">
                <a:solidFill>
                  <a:srgbClr val="05061C"/>
                </a:solidFill>
                <a:latin typeface="Sniglet"/>
                <a:ea typeface="Sniglet"/>
                <a:cs typeface="Sniglet"/>
                <a:sym typeface="Sniglet"/>
              </a:rPr>
              <a:t>ar legibilidad.</a:t>
            </a:r>
          </a:p>
          <a:p>
            <a:pPr algn="just">
              <a:lnSpc>
                <a:spcPts val="3166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328" y="1477638"/>
            <a:ext cx="16618224" cy="7950572"/>
            <a:chOff x="0" y="0"/>
            <a:chExt cx="4376816" cy="20939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816" cy="2093978"/>
            </a:xfrm>
            <a:custGeom>
              <a:avLst/>
              <a:gdLst/>
              <a:ahLst/>
              <a:cxnLst/>
              <a:rect r="r" b="b" t="t" l="l"/>
              <a:pathLst>
                <a:path h="2093978" w="4376816">
                  <a:moveTo>
                    <a:pt x="4659" y="0"/>
                  </a:moveTo>
                  <a:lnTo>
                    <a:pt x="4372158" y="0"/>
                  </a:lnTo>
                  <a:cubicBezTo>
                    <a:pt x="4373393" y="0"/>
                    <a:pt x="4374578" y="491"/>
                    <a:pt x="4375452" y="1364"/>
                  </a:cubicBezTo>
                  <a:cubicBezTo>
                    <a:pt x="4376326" y="2238"/>
                    <a:pt x="4376816" y="3423"/>
                    <a:pt x="4376816" y="4659"/>
                  </a:cubicBezTo>
                  <a:lnTo>
                    <a:pt x="4376816" y="2089319"/>
                  </a:lnTo>
                  <a:cubicBezTo>
                    <a:pt x="4376816" y="2091892"/>
                    <a:pt x="4374730" y="2093978"/>
                    <a:pt x="4372158" y="2093978"/>
                  </a:cubicBezTo>
                  <a:lnTo>
                    <a:pt x="4659" y="2093978"/>
                  </a:lnTo>
                  <a:cubicBezTo>
                    <a:pt x="3423" y="2093978"/>
                    <a:pt x="2238" y="2093487"/>
                    <a:pt x="1364" y="2092613"/>
                  </a:cubicBezTo>
                  <a:cubicBezTo>
                    <a:pt x="491" y="2091740"/>
                    <a:pt x="0" y="2090555"/>
                    <a:pt x="0" y="2089319"/>
                  </a:cubicBezTo>
                  <a:lnTo>
                    <a:pt x="0" y="4659"/>
                  </a:lnTo>
                  <a:cubicBezTo>
                    <a:pt x="0" y="3423"/>
                    <a:pt x="491" y="2238"/>
                    <a:pt x="1364" y="1364"/>
                  </a:cubicBezTo>
                  <a:cubicBezTo>
                    <a:pt x="2238" y="491"/>
                    <a:pt x="3423" y="0"/>
                    <a:pt x="4659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76816" cy="2122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23131" y="2398488"/>
            <a:ext cx="9422618" cy="2420471"/>
          </a:xfrm>
          <a:custGeom>
            <a:avLst/>
            <a:gdLst/>
            <a:ahLst/>
            <a:cxnLst/>
            <a:rect r="r" b="b" t="t" l="l"/>
            <a:pathLst>
              <a:path h="2420471" w="9422618">
                <a:moveTo>
                  <a:pt x="0" y="0"/>
                </a:moveTo>
                <a:lnTo>
                  <a:pt x="9422618" y="0"/>
                </a:lnTo>
                <a:lnTo>
                  <a:pt x="9422618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92" r="-23315" b="-14514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5510" y="364751"/>
            <a:ext cx="17291006" cy="111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b="true" sz="826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FLUJO DE NAVEGACIÓN DEL SISTEMA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7868" y="4958019"/>
            <a:ext cx="9606290" cy="447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7"/>
              </a:lnSpc>
            </a:pPr>
            <a:r>
              <a:rPr lang="en-US" sz="2659" b="true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Módu</a:t>
            </a:r>
            <a:r>
              <a:rPr lang="en-US" sz="2659" b="true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 / interacción</a:t>
            </a:r>
          </a:p>
          <a:p>
            <a:pPr algn="l" marL="574280" indent="-287140" lvl="1">
              <a:lnSpc>
                <a:spcPts val="3537"/>
              </a:lnSpc>
              <a:buFont typeface="Arial"/>
              <a:buChar char="•"/>
            </a:pPr>
            <a:r>
              <a:rPr lang="en-US" b="true" sz="2659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Buscar tutor: filtros → resultados → selección</a:t>
            </a:r>
          </a:p>
          <a:p>
            <a:pPr algn="l">
              <a:lnSpc>
                <a:spcPts val="3537"/>
              </a:lnSpc>
            </a:pPr>
          </a:p>
          <a:p>
            <a:pPr algn="l" marL="574280" indent="-287140" lvl="1">
              <a:lnSpc>
                <a:spcPts val="3537"/>
              </a:lnSpc>
              <a:buFont typeface="Arial"/>
              <a:buChar char="•"/>
            </a:pPr>
            <a:r>
              <a:rPr lang="en-US" b="true" sz="2659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Agendar: calendario → horario → confirmación</a:t>
            </a:r>
          </a:p>
          <a:p>
            <a:pPr algn="l">
              <a:lnSpc>
                <a:spcPts val="3537"/>
              </a:lnSpc>
            </a:pPr>
          </a:p>
          <a:p>
            <a:pPr algn="l" marL="574280" indent="-287140" lvl="1">
              <a:lnSpc>
                <a:spcPts val="3537"/>
              </a:lnSpc>
              <a:buFont typeface="Arial"/>
              <a:buChar char="•"/>
            </a:pPr>
            <a:r>
              <a:rPr lang="en-US" b="true" sz="2659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Tutor: gestión de disponibilidad → revisión de solicitudes</a:t>
            </a:r>
          </a:p>
          <a:p>
            <a:pPr algn="l">
              <a:lnSpc>
                <a:spcPts val="3537"/>
              </a:lnSpc>
            </a:pPr>
          </a:p>
          <a:p>
            <a:pPr algn="l" marL="574280" indent="-287140" lvl="1">
              <a:lnSpc>
                <a:spcPts val="3537"/>
              </a:lnSpc>
              <a:buFont typeface="Arial"/>
              <a:buChar char="•"/>
            </a:pPr>
            <a:r>
              <a:rPr lang="en-US" b="true" sz="2659">
                <a:solidFill>
                  <a:srgbClr val="E1F2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Coordinador: dashboard → reportes → exportar datos</a:t>
            </a:r>
          </a:p>
          <a:p>
            <a:pPr algn="l">
              <a:lnSpc>
                <a:spcPts val="353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20604" y="1504334"/>
            <a:ext cx="5813227" cy="89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b="true" sz="5300">
                <a:solidFill>
                  <a:srgbClr val="FFFFFF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MAPA GENERAL DEL FLUJO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328" y="1437960"/>
            <a:ext cx="16618224" cy="7990249"/>
            <a:chOff x="0" y="0"/>
            <a:chExt cx="4376816" cy="21044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816" cy="2104428"/>
            </a:xfrm>
            <a:custGeom>
              <a:avLst/>
              <a:gdLst/>
              <a:ahLst/>
              <a:cxnLst/>
              <a:rect r="r" b="b" t="t" l="l"/>
              <a:pathLst>
                <a:path h="2104428" w="4376816">
                  <a:moveTo>
                    <a:pt x="4659" y="0"/>
                  </a:moveTo>
                  <a:lnTo>
                    <a:pt x="4372158" y="0"/>
                  </a:lnTo>
                  <a:cubicBezTo>
                    <a:pt x="4373393" y="0"/>
                    <a:pt x="4374578" y="491"/>
                    <a:pt x="4375452" y="1364"/>
                  </a:cubicBezTo>
                  <a:cubicBezTo>
                    <a:pt x="4376326" y="2238"/>
                    <a:pt x="4376816" y="3423"/>
                    <a:pt x="4376816" y="4659"/>
                  </a:cubicBezTo>
                  <a:lnTo>
                    <a:pt x="4376816" y="2099769"/>
                  </a:lnTo>
                  <a:cubicBezTo>
                    <a:pt x="4376816" y="2102342"/>
                    <a:pt x="4374730" y="2104428"/>
                    <a:pt x="4372158" y="2104428"/>
                  </a:cubicBezTo>
                  <a:lnTo>
                    <a:pt x="4659" y="2104428"/>
                  </a:lnTo>
                  <a:cubicBezTo>
                    <a:pt x="3423" y="2104428"/>
                    <a:pt x="2238" y="2103937"/>
                    <a:pt x="1364" y="2103063"/>
                  </a:cubicBezTo>
                  <a:cubicBezTo>
                    <a:pt x="491" y="2102190"/>
                    <a:pt x="0" y="2101005"/>
                    <a:pt x="0" y="2099769"/>
                  </a:cubicBezTo>
                  <a:lnTo>
                    <a:pt x="0" y="4659"/>
                  </a:lnTo>
                  <a:cubicBezTo>
                    <a:pt x="0" y="3423"/>
                    <a:pt x="491" y="2238"/>
                    <a:pt x="1364" y="1364"/>
                  </a:cubicBezTo>
                  <a:cubicBezTo>
                    <a:pt x="2238" y="491"/>
                    <a:pt x="3423" y="0"/>
                    <a:pt x="4659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76816" cy="213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Object 5" id="5"/>
          <p:cNvGraphicFramePr/>
          <p:nvPr/>
        </p:nvGraphicFramePr>
        <p:xfrm>
          <a:off x="2302651" y="1853804"/>
          <a:ext cx="3771900" cy="6286500"/>
        </p:xfrm>
        <a:graphic>
          <a:graphicData uri="http://schemas.openxmlformats.org/presentationml/2006/ole">
            <p:oleObj imgW="5029200" imgH="7543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-146962" y="114300"/>
            <a:ext cx="17936465" cy="97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b="true" sz="716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RELACIÓN ENTRE PROTOTIPO Y REQUERIMIENTOS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1900" y="793337"/>
            <a:ext cx="13294076" cy="8700326"/>
            <a:chOff x="0" y="0"/>
            <a:chExt cx="3501320" cy="229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1320" cy="2291444"/>
            </a:xfrm>
            <a:custGeom>
              <a:avLst/>
              <a:gdLst/>
              <a:ahLst/>
              <a:cxnLst/>
              <a:rect r="r" b="b" t="t" l="l"/>
              <a:pathLst>
                <a:path h="2291444" w="3501320">
                  <a:moveTo>
                    <a:pt x="16306" y="0"/>
                  </a:moveTo>
                  <a:lnTo>
                    <a:pt x="3485014" y="0"/>
                  </a:lnTo>
                  <a:cubicBezTo>
                    <a:pt x="3494020" y="0"/>
                    <a:pt x="3501320" y="7300"/>
                    <a:pt x="3501320" y="16306"/>
                  </a:cubicBezTo>
                  <a:lnTo>
                    <a:pt x="3501320" y="2275138"/>
                  </a:lnTo>
                  <a:cubicBezTo>
                    <a:pt x="3501320" y="2284143"/>
                    <a:pt x="3494020" y="2291444"/>
                    <a:pt x="3485014" y="2291444"/>
                  </a:cubicBezTo>
                  <a:lnTo>
                    <a:pt x="16306" y="2291444"/>
                  </a:lnTo>
                  <a:cubicBezTo>
                    <a:pt x="11981" y="2291444"/>
                    <a:pt x="7834" y="2289726"/>
                    <a:pt x="4776" y="2286668"/>
                  </a:cubicBezTo>
                  <a:cubicBezTo>
                    <a:pt x="1718" y="2283610"/>
                    <a:pt x="0" y="2279462"/>
                    <a:pt x="0" y="2275138"/>
                  </a:cubicBezTo>
                  <a:lnTo>
                    <a:pt x="0" y="16306"/>
                  </a:lnTo>
                  <a:cubicBezTo>
                    <a:pt x="0" y="7300"/>
                    <a:pt x="7300" y="0"/>
                    <a:pt x="16306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501320" cy="232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6937" y="1801153"/>
            <a:ext cx="5718087" cy="6360029"/>
            <a:chOff x="0" y="0"/>
            <a:chExt cx="8019247" cy="8919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19247" cy="8919528"/>
            </a:xfrm>
            <a:custGeom>
              <a:avLst/>
              <a:gdLst/>
              <a:ahLst/>
              <a:cxnLst/>
              <a:rect r="r" b="b" t="t" l="l"/>
              <a:pathLst>
                <a:path h="8919528" w="8019247">
                  <a:moveTo>
                    <a:pt x="0" y="8467606"/>
                  </a:moveTo>
                  <a:lnTo>
                    <a:pt x="0" y="451923"/>
                  </a:lnTo>
                  <a:cubicBezTo>
                    <a:pt x="0" y="202176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203365"/>
                    <a:pt x="8019247" y="451923"/>
                  </a:cubicBezTo>
                  <a:lnTo>
                    <a:pt x="8019247" y="8467606"/>
                  </a:lnTo>
                  <a:cubicBezTo>
                    <a:pt x="8019247" y="8717352"/>
                    <a:pt x="7746592" y="8919528"/>
                    <a:pt x="7409784" y="8919528"/>
                  </a:cubicBezTo>
                  <a:lnTo>
                    <a:pt x="609463" y="8919528"/>
                  </a:lnTo>
                  <a:cubicBezTo>
                    <a:pt x="274258" y="8919528"/>
                    <a:pt x="0" y="8717352"/>
                    <a:pt x="0" y="8467606"/>
                  </a:cubicBezTo>
                  <a:close/>
                </a:path>
              </a:pathLst>
            </a:custGeom>
            <a:blipFill>
              <a:blip r:embed="rId2"/>
              <a:stretch>
                <a:fillRect l="-5613" t="0" r="-5613" b="0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072111" y="2523711"/>
            <a:ext cx="8117457" cy="423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7"/>
              </a:lnSpc>
            </a:pPr>
            <a:r>
              <a:rPr lang="en-US" b="true" sz="10153" spc="274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Coherencia y Trazabilidad del Proyecto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81318" y="336647"/>
            <a:ext cx="3606682" cy="2544350"/>
          </a:xfrm>
          <a:custGeom>
            <a:avLst/>
            <a:gdLst/>
            <a:ahLst/>
            <a:cxnLst/>
            <a:rect r="r" b="b" t="t" l="l"/>
            <a:pathLst>
              <a:path h="2544350" w="3606682">
                <a:moveTo>
                  <a:pt x="0" y="0"/>
                </a:moveTo>
                <a:lnTo>
                  <a:pt x="3606682" y="0"/>
                </a:lnTo>
                <a:lnTo>
                  <a:pt x="3606682" y="2544350"/>
                </a:lnTo>
                <a:lnTo>
                  <a:pt x="0" y="254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90492">
            <a:off x="13079639" y="1183819"/>
            <a:ext cx="1209427" cy="1294134"/>
          </a:xfrm>
          <a:custGeom>
            <a:avLst/>
            <a:gdLst/>
            <a:ahLst/>
            <a:cxnLst/>
            <a:rect r="r" b="b" t="t" l="l"/>
            <a:pathLst>
              <a:path h="1294134" w="1209427">
                <a:moveTo>
                  <a:pt x="0" y="0"/>
                </a:moveTo>
                <a:lnTo>
                  <a:pt x="1209427" y="0"/>
                </a:lnTo>
                <a:lnTo>
                  <a:pt x="1209427" y="1294134"/>
                </a:lnTo>
                <a:lnTo>
                  <a:pt x="0" y="129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07" y="1066876"/>
            <a:ext cx="15664387" cy="68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6"/>
              </a:lnSpc>
            </a:pPr>
            <a:r>
              <a:rPr lang="en-US" b="true" sz="5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COHERENCIA Y TRAZABILIDAD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11807" y="1720799"/>
            <a:ext cx="14907495" cy="380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7"/>
              </a:lnSpc>
            </a:pPr>
            <a:r>
              <a:rPr lang="en-US" sz="23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Definición y Enfoque</a:t>
            </a:r>
          </a:p>
          <a:p>
            <a:pPr algn="l">
              <a:lnSpc>
                <a:spcPts val="3067"/>
              </a:lnSpc>
            </a:pPr>
            <a:r>
              <a:rPr lang="en-US" sz="23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Objetivo: Demostrar que cada funcionalidad, desde el requerimiento inicial hasta la interfaz de usuario, está completamente conectada y documentada.</a:t>
            </a:r>
          </a:p>
          <a:p>
            <a:pPr algn="l">
              <a:lnSpc>
                <a:spcPts val="3067"/>
              </a:lnSpc>
            </a:pPr>
            <a:r>
              <a:rPr lang="en-US" sz="23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Marco: La implementación de la metodología SCRUM facilitó esta trazabilidad, ya que cada Historia de Usuario estaba ligada a una Épica y se planificaba en Sprints.</a:t>
            </a:r>
          </a:p>
          <a:p>
            <a:pPr algn="l">
              <a:lnSpc>
                <a:spcPts val="3067"/>
              </a:lnSpc>
            </a:pPr>
          </a:p>
          <a:p>
            <a:pPr algn="l">
              <a:lnSpc>
                <a:spcPts val="3067"/>
              </a:lnSpc>
            </a:pPr>
          </a:p>
          <a:p>
            <a:pPr algn="l">
              <a:lnSpc>
                <a:spcPts val="3067"/>
              </a:lnSpc>
            </a:pPr>
          </a:p>
          <a:p>
            <a:pPr algn="l">
              <a:lnSpc>
                <a:spcPts val="3067"/>
              </a:lnSpc>
            </a:pPr>
          </a:p>
          <a:p>
            <a:pPr algn="l">
              <a:lnSpc>
                <a:spcPts val="3067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11807" y="3732696"/>
            <a:ext cx="7018635" cy="5917470"/>
          </a:xfrm>
          <a:custGeom>
            <a:avLst/>
            <a:gdLst/>
            <a:ahLst/>
            <a:cxnLst/>
            <a:rect r="r" b="b" t="t" l="l"/>
            <a:pathLst>
              <a:path h="5917470" w="7018635">
                <a:moveTo>
                  <a:pt x="0" y="0"/>
                </a:moveTo>
                <a:lnTo>
                  <a:pt x="7018634" y="0"/>
                </a:lnTo>
                <a:lnTo>
                  <a:pt x="7018634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860349" y="3635332"/>
            <a:ext cx="5817422" cy="6248029"/>
          </a:xfrm>
          <a:custGeom>
            <a:avLst/>
            <a:gdLst/>
            <a:ahLst/>
            <a:cxnLst/>
            <a:rect r="r" b="b" t="t" l="l"/>
            <a:pathLst>
              <a:path h="6248029" w="5817422">
                <a:moveTo>
                  <a:pt x="0" y="0"/>
                </a:moveTo>
                <a:lnTo>
                  <a:pt x="5817422" y="0"/>
                </a:lnTo>
                <a:lnTo>
                  <a:pt x="5817422" y="6248029"/>
                </a:lnTo>
                <a:lnTo>
                  <a:pt x="0" y="624802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07" y="1066876"/>
            <a:ext cx="15664387" cy="68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6"/>
              </a:lnSpc>
            </a:pPr>
            <a:r>
              <a:rPr lang="en-US" b="true" sz="5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COHERENCIA EN LAS ETAPAS (DISEÑO - ARQUITECTURA - BD)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77024" y="2008233"/>
            <a:ext cx="14907495" cy="494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7"/>
              </a:lnSpc>
            </a:pPr>
            <a:r>
              <a:rPr lang="en-US" sz="23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Arquitectura Coherente: La Arquitectura en Capas (Pres</a:t>
            </a:r>
            <a:r>
              <a:rPr lang="en-US" sz="23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entación, Lógica, Datos) adoptada es consistente con las funcionalidades del prototipo.</a:t>
            </a:r>
          </a:p>
          <a:p>
            <a:pPr algn="l">
              <a:lnSpc>
                <a:spcPts val="3067"/>
              </a:lnSpc>
            </a:pPr>
          </a:p>
          <a:p>
            <a:pPr algn="l">
              <a:lnSpc>
                <a:spcPts val="3067"/>
              </a:lnSpc>
            </a:pPr>
            <a:r>
              <a:rPr lang="en-US" sz="23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Consistencia del Modelo: Las entidades principales del Modelo E-R (ej. Usuario, Tutoría, Calificacion) están fielmente reflejadas en:</a:t>
            </a:r>
          </a:p>
          <a:p>
            <a:pPr algn="l">
              <a:lnSpc>
                <a:spcPts val="3067"/>
              </a:lnSpc>
            </a:pP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Diagrama de Clases inicial</a:t>
            </a:r>
          </a:p>
          <a:p>
            <a:pPr algn="l">
              <a:lnSpc>
                <a:spcPts val="3067"/>
              </a:lnSpc>
            </a:pP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tablas de la Base de Datos (usuario, sesion_tutoria, calificacion).</a:t>
            </a:r>
          </a:p>
          <a:p>
            <a:pPr algn="l">
              <a:lnSpc>
                <a:spcPts val="3067"/>
              </a:lnSpc>
            </a:pP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Las funcionalidades de la interfaz (ej. la pantalla de Historial accede a datos de la tabla sesion_tutoria )</a:t>
            </a:r>
          </a:p>
          <a:p>
            <a:pPr algn="l">
              <a:lnSpc>
                <a:spcPts val="306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785418"/>
            <a:ext cx="15664387" cy="43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6"/>
              </a:lnSpc>
            </a:pPr>
            <a:r>
              <a:rPr lang="en-US" b="true" sz="3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AJUSTES REALIZADOS TRAS RETROALIMENTACIÓN ARQUITECTURA - BD)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7024" y="7076183"/>
            <a:ext cx="14907495" cy="303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7"/>
              </a:lnSpc>
            </a:pPr>
            <a:r>
              <a:rPr lang="en-US" sz="2306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retroalimentación simulada (basada en la heurística de Nielsen) permitió asegurar la consistencia y usabilidad final.</a:t>
            </a:r>
          </a:p>
          <a:p>
            <a:pPr algn="l">
              <a:lnSpc>
                <a:spcPts val="3067"/>
              </a:lnSpc>
            </a:pP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Mejoras Clave Implementadas:</a:t>
            </a: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 mejoró la separación visual y la jerarquía en la pantalla de historial.</a:t>
            </a: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 unificaron los estilos de botones para mejorar la Consistencia.</a:t>
            </a:r>
          </a:p>
          <a:p>
            <a:pPr algn="l" marL="498017" indent="-249008" lvl="1">
              <a:lnSpc>
                <a:spcPts val="3067"/>
              </a:lnSpc>
              <a:buFont typeface="Arial"/>
              <a:buChar char="•"/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 mejoró la navegación agregando breadcrumbs en el prototipo.</a:t>
            </a:r>
          </a:p>
          <a:p>
            <a:pPr algn="l">
              <a:lnSpc>
                <a:spcPts val="306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1900" y="793337"/>
            <a:ext cx="13294076" cy="8700326"/>
            <a:chOff x="0" y="0"/>
            <a:chExt cx="3501320" cy="229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1320" cy="2291444"/>
            </a:xfrm>
            <a:custGeom>
              <a:avLst/>
              <a:gdLst/>
              <a:ahLst/>
              <a:cxnLst/>
              <a:rect r="r" b="b" t="t" l="l"/>
              <a:pathLst>
                <a:path h="2291444" w="3501320">
                  <a:moveTo>
                    <a:pt x="16306" y="0"/>
                  </a:moveTo>
                  <a:lnTo>
                    <a:pt x="3485014" y="0"/>
                  </a:lnTo>
                  <a:cubicBezTo>
                    <a:pt x="3494020" y="0"/>
                    <a:pt x="3501320" y="7300"/>
                    <a:pt x="3501320" y="16306"/>
                  </a:cubicBezTo>
                  <a:lnTo>
                    <a:pt x="3501320" y="2275138"/>
                  </a:lnTo>
                  <a:cubicBezTo>
                    <a:pt x="3501320" y="2284143"/>
                    <a:pt x="3494020" y="2291444"/>
                    <a:pt x="3485014" y="2291444"/>
                  </a:cubicBezTo>
                  <a:lnTo>
                    <a:pt x="16306" y="2291444"/>
                  </a:lnTo>
                  <a:cubicBezTo>
                    <a:pt x="11981" y="2291444"/>
                    <a:pt x="7834" y="2289726"/>
                    <a:pt x="4776" y="2286668"/>
                  </a:cubicBezTo>
                  <a:cubicBezTo>
                    <a:pt x="1718" y="2283610"/>
                    <a:pt x="0" y="2279462"/>
                    <a:pt x="0" y="2275138"/>
                  </a:cubicBezTo>
                  <a:lnTo>
                    <a:pt x="0" y="16306"/>
                  </a:lnTo>
                  <a:cubicBezTo>
                    <a:pt x="0" y="7300"/>
                    <a:pt x="7300" y="0"/>
                    <a:pt x="16306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501320" cy="232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6937" y="1801153"/>
            <a:ext cx="5718087" cy="6360029"/>
            <a:chOff x="0" y="0"/>
            <a:chExt cx="8019247" cy="8919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19247" cy="8919528"/>
            </a:xfrm>
            <a:custGeom>
              <a:avLst/>
              <a:gdLst/>
              <a:ahLst/>
              <a:cxnLst/>
              <a:rect r="r" b="b" t="t" l="l"/>
              <a:pathLst>
                <a:path h="8919528" w="8019247">
                  <a:moveTo>
                    <a:pt x="0" y="8467606"/>
                  </a:moveTo>
                  <a:lnTo>
                    <a:pt x="0" y="451923"/>
                  </a:lnTo>
                  <a:cubicBezTo>
                    <a:pt x="0" y="202176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203365"/>
                    <a:pt x="8019247" y="451923"/>
                  </a:cubicBezTo>
                  <a:lnTo>
                    <a:pt x="8019247" y="8467606"/>
                  </a:lnTo>
                  <a:cubicBezTo>
                    <a:pt x="8019247" y="8717352"/>
                    <a:pt x="7746592" y="8919528"/>
                    <a:pt x="7409784" y="8919528"/>
                  </a:cubicBezTo>
                  <a:lnTo>
                    <a:pt x="609463" y="8919528"/>
                  </a:lnTo>
                  <a:cubicBezTo>
                    <a:pt x="274258" y="8919528"/>
                    <a:pt x="0" y="8717352"/>
                    <a:pt x="0" y="8467606"/>
                  </a:cubicBezTo>
                  <a:close/>
                </a:path>
              </a:pathLst>
            </a:custGeom>
            <a:blipFill>
              <a:blip r:embed="rId2"/>
              <a:stretch>
                <a:fillRect l="-33419" t="0" r="-33419" b="0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480570" y="3885242"/>
            <a:ext cx="8117457" cy="283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7"/>
              </a:lnSpc>
            </a:pPr>
            <a:r>
              <a:rPr lang="en-US" b="true" sz="10153" spc="274">
                <a:solidFill>
                  <a:srgbClr val="FFFFFF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Requerimientos del sistema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81318" y="336647"/>
            <a:ext cx="3606682" cy="2544350"/>
          </a:xfrm>
          <a:custGeom>
            <a:avLst/>
            <a:gdLst/>
            <a:ahLst/>
            <a:cxnLst/>
            <a:rect r="r" b="b" t="t" l="l"/>
            <a:pathLst>
              <a:path h="2544350" w="3606682">
                <a:moveTo>
                  <a:pt x="0" y="0"/>
                </a:moveTo>
                <a:lnTo>
                  <a:pt x="3606682" y="0"/>
                </a:lnTo>
                <a:lnTo>
                  <a:pt x="3606682" y="2544350"/>
                </a:lnTo>
                <a:lnTo>
                  <a:pt x="0" y="254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90492">
            <a:off x="13079639" y="1183819"/>
            <a:ext cx="1209427" cy="1294134"/>
          </a:xfrm>
          <a:custGeom>
            <a:avLst/>
            <a:gdLst/>
            <a:ahLst/>
            <a:cxnLst/>
            <a:rect r="r" b="b" t="t" l="l"/>
            <a:pathLst>
              <a:path h="1294134" w="1209427">
                <a:moveTo>
                  <a:pt x="0" y="0"/>
                </a:moveTo>
                <a:lnTo>
                  <a:pt x="1209427" y="0"/>
                </a:lnTo>
                <a:lnTo>
                  <a:pt x="1209427" y="1294134"/>
                </a:lnTo>
                <a:lnTo>
                  <a:pt x="0" y="129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1900" y="793337"/>
            <a:ext cx="13294076" cy="8700326"/>
            <a:chOff x="0" y="0"/>
            <a:chExt cx="3501320" cy="229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1320" cy="2291444"/>
            </a:xfrm>
            <a:custGeom>
              <a:avLst/>
              <a:gdLst/>
              <a:ahLst/>
              <a:cxnLst/>
              <a:rect r="r" b="b" t="t" l="l"/>
              <a:pathLst>
                <a:path h="2291444" w="3501320">
                  <a:moveTo>
                    <a:pt x="16306" y="0"/>
                  </a:moveTo>
                  <a:lnTo>
                    <a:pt x="3485014" y="0"/>
                  </a:lnTo>
                  <a:cubicBezTo>
                    <a:pt x="3494020" y="0"/>
                    <a:pt x="3501320" y="7300"/>
                    <a:pt x="3501320" y="16306"/>
                  </a:cubicBezTo>
                  <a:lnTo>
                    <a:pt x="3501320" y="2275138"/>
                  </a:lnTo>
                  <a:cubicBezTo>
                    <a:pt x="3501320" y="2284143"/>
                    <a:pt x="3494020" y="2291444"/>
                    <a:pt x="3485014" y="2291444"/>
                  </a:cubicBezTo>
                  <a:lnTo>
                    <a:pt x="16306" y="2291444"/>
                  </a:lnTo>
                  <a:cubicBezTo>
                    <a:pt x="11981" y="2291444"/>
                    <a:pt x="7834" y="2289726"/>
                    <a:pt x="4776" y="2286668"/>
                  </a:cubicBezTo>
                  <a:cubicBezTo>
                    <a:pt x="1718" y="2283610"/>
                    <a:pt x="0" y="2279462"/>
                    <a:pt x="0" y="2275138"/>
                  </a:cubicBezTo>
                  <a:lnTo>
                    <a:pt x="0" y="16306"/>
                  </a:lnTo>
                  <a:cubicBezTo>
                    <a:pt x="0" y="7300"/>
                    <a:pt x="7300" y="0"/>
                    <a:pt x="16306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501320" cy="232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6937" y="1801153"/>
            <a:ext cx="5718087" cy="6360029"/>
            <a:chOff x="0" y="0"/>
            <a:chExt cx="8019247" cy="8919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19247" cy="8919528"/>
            </a:xfrm>
            <a:custGeom>
              <a:avLst/>
              <a:gdLst/>
              <a:ahLst/>
              <a:cxnLst/>
              <a:rect r="r" b="b" t="t" l="l"/>
              <a:pathLst>
                <a:path h="8919528" w="8019247">
                  <a:moveTo>
                    <a:pt x="0" y="8467606"/>
                  </a:moveTo>
                  <a:lnTo>
                    <a:pt x="0" y="451923"/>
                  </a:lnTo>
                  <a:cubicBezTo>
                    <a:pt x="0" y="202176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203365"/>
                    <a:pt x="8019247" y="451923"/>
                  </a:cubicBezTo>
                  <a:lnTo>
                    <a:pt x="8019247" y="8467606"/>
                  </a:lnTo>
                  <a:cubicBezTo>
                    <a:pt x="8019247" y="8717352"/>
                    <a:pt x="7746592" y="8919528"/>
                    <a:pt x="7409784" y="8919528"/>
                  </a:cubicBezTo>
                  <a:lnTo>
                    <a:pt x="609463" y="8919528"/>
                  </a:lnTo>
                  <a:cubicBezTo>
                    <a:pt x="274258" y="8919528"/>
                    <a:pt x="0" y="8717352"/>
                    <a:pt x="0" y="8467606"/>
                  </a:cubicBezTo>
                  <a:close/>
                </a:path>
              </a:pathLst>
            </a:custGeom>
            <a:blipFill>
              <a:blip r:embed="rId2"/>
              <a:stretch>
                <a:fillRect l="-5613" t="0" r="-5613" b="0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072111" y="2523711"/>
            <a:ext cx="8117457" cy="563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7"/>
              </a:lnSpc>
            </a:pPr>
            <a:r>
              <a:rPr lang="en-US" b="true" sz="10153" spc="274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Trabajo Colaborativo y Control de Versiones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81318" y="336647"/>
            <a:ext cx="3606682" cy="2544350"/>
          </a:xfrm>
          <a:custGeom>
            <a:avLst/>
            <a:gdLst/>
            <a:ahLst/>
            <a:cxnLst/>
            <a:rect r="r" b="b" t="t" l="l"/>
            <a:pathLst>
              <a:path h="2544350" w="3606682">
                <a:moveTo>
                  <a:pt x="0" y="0"/>
                </a:moveTo>
                <a:lnTo>
                  <a:pt x="3606682" y="0"/>
                </a:lnTo>
                <a:lnTo>
                  <a:pt x="3606682" y="2544350"/>
                </a:lnTo>
                <a:lnTo>
                  <a:pt x="0" y="254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90492">
            <a:off x="13079639" y="1183819"/>
            <a:ext cx="1209427" cy="1294134"/>
          </a:xfrm>
          <a:custGeom>
            <a:avLst/>
            <a:gdLst/>
            <a:ahLst/>
            <a:cxnLst/>
            <a:rect r="r" b="b" t="t" l="l"/>
            <a:pathLst>
              <a:path h="1294134" w="1209427">
                <a:moveTo>
                  <a:pt x="0" y="0"/>
                </a:moveTo>
                <a:lnTo>
                  <a:pt x="1209427" y="0"/>
                </a:lnTo>
                <a:lnTo>
                  <a:pt x="1209427" y="1294134"/>
                </a:lnTo>
                <a:lnTo>
                  <a:pt x="0" y="129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07" y="1066876"/>
            <a:ext cx="15664387" cy="68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6"/>
              </a:lnSpc>
            </a:pPr>
            <a:r>
              <a:rPr lang="en-US" b="true" sz="5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MARCO DE TRABAJO: SCRUM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43520" y="6115673"/>
            <a:ext cx="3523415" cy="3523415"/>
          </a:xfrm>
          <a:custGeom>
            <a:avLst/>
            <a:gdLst/>
            <a:ahLst/>
            <a:cxnLst/>
            <a:rect r="r" b="b" t="t" l="l"/>
            <a:pathLst>
              <a:path h="3523415" w="3523415">
                <a:moveTo>
                  <a:pt x="0" y="0"/>
                </a:moveTo>
                <a:lnTo>
                  <a:pt x="3523416" y="0"/>
                </a:lnTo>
                <a:lnTo>
                  <a:pt x="3523416" y="3523415"/>
                </a:lnTo>
                <a:lnTo>
                  <a:pt x="0" y="352341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04453" y="1768424"/>
            <a:ext cx="14907495" cy="113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7"/>
              </a:lnSpc>
            </a:pPr>
            <a:r>
              <a:rPr lang="en-US" b="true" sz="230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Definición: Utilizamos SCRUM como metodología ágil para gestionar el proyecto, enfocándonos en la entrega incremental de valor a través de sprints de corta duración (menciona la duración, por ejemplo, 2 semanas).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04453" y="3268772"/>
            <a:ext cx="14586843" cy="303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311" b="true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Roles del Equipo: Presenta a los miembros en sus roles de SCRUM :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</a:t>
            </a: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oduct Owner (Simulado): El rol fue asumido por la Coordinación Académica (o uno de ustedes) para definir la</a:t>
            </a: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v</a:t>
            </a: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isión del producto y priorizar el Product Backlog (Listado de Requerimientos).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crum Master (Docente/Facilitador): La Prof. Rosario Osorio Contreras (o un líder de grupo) actuó como facilitador, asegurando que el equipo siguiera el proceso y eliminara impedimentos.</a:t>
            </a:r>
          </a:p>
          <a:p>
            <a:pPr algn="l" marL="498991" indent="-249496" lvl="1">
              <a:lnSpc>
                <a:spcPts val="3073"/>
              </a:lnSpc>
              <a:buFont typeface="Arial"/>
              <a:buChar char="•"/>
            </a:pP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</a:t>
            </a:r>
            <a:r>
              <a:rPr lang="en-US" b="true" sz="231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opment Team: Antezana, Molina, Tito, Velasquez (El equipo multifuncional encargado de diseñar y desarrollar el incremento funcional del producto).</a:t>
            </a:r>
          </a:p>
          <a:p>
            <a:pPr algn="l" marL="0" indent="0" lvl="0">
              <a:lnSpc>
                <a:spcPts val="3073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86149" y="1553842"/>
            <a:ext cx="9915703" cy="68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6"/>
              </a:lnSpc>
            </a:pPr>
            <a:r>
              <a:rPr lang="en-US" b="true" sz="5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GESTIÓN DE TAREAS Y BACKLOG (JIRA)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271239" y="2142505"/>
            <a:ext cx="11301259" cy="6300452"/>
          </a:xfrm>
          <a:custGeom>
            <a:avLst/>
            <a:gdLst/>
            <a:ahLst/>
            <a:cxnLst/>
            <a:rect r="r" b="b" t="t" l="l"/>
            <a:pathLst>
              <a:path h="6300452" w="11301259">
                <a:moveTo>
                  <a:pt x="0" y="0"/>
                </a:moveTo>
                <a:lnTo>
                  <a:pt x="11301259" y="0"/>
                </a:lnTo>
                <a:lnTo>
                  <a:pt x="11301259" y="6300452"/>
                </a:lnTo>
                <a:lnTo>
                  <a:pt x="0" y="630045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68698" y="2677736"/>
            <a:ext cx="7190825" cy="6139167"/>
          </a:xfrm>
          <a:custGeom>
            <a:avLst/>
            <a:gdLst/>
            <a:ahLst/>
            <a:cxnLst/>
            <a:rect r="r" b="b" t="t" l="l"/>
            <a:pathLst>
              <a:path h="6139167" w="7190825">
                <a:moveTo>
                  <a:pt x="0" y="0"/>
                </a:moveTo>
                <a:lnTo>
                  <a:pt x="7190825" y="0"/>
                </a:lnTo>
                <a:lnTo>
                  <a:pt x="7190825" y="6139167"/>
                </a:lnTo>
                <a:lnTo>
                  <a:pt x="0" y="613916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69060" y="2984468"/>
            <a:ext cx="4458254" cy="5741900"/>
          </a:xfrm>
          <a:custGeom>
            <a:avLst/>
            <a:gdLst/>
            <a:ahLst/>
            <a:cxnLst/>
            <a:rect r="r" b="b" t="t" l="l"/>
            <a:pathLst>
              <a:path h="5741900" w="4458254">
                <a:moveTo>
                  <a:pt x="0" y="0"/>
                </a:moveTo>
                <a:lnTo>
                  <a:pt x="4458255" y="0"/>
                </a:lnTo>
                <a:lnTo>
                  <a:pt x="4458255" y="5741901"/>
                </a:lnTo>
                <a:lnTo>
                  <a:pt x="0" y="574190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186149" y="1553842"/>
            <a:ext cx="9915703" cy="68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6"/>
              </a:lnSpc>
            </a:pPr>
            <a:r>
              <a:rPr lang="en-US" b="true" sz="5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CONTROL DE VERSIONES: GITHUB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1072" y="2503040"/>
            <a:ext cx="11301259" cy="4647643"/>
          </a:xfrm>
          <a:custGeom>
            <a:avLst/>
            <a:gdLst/>
            <a:ahLst/>
            <a:cxnLst/>
            <a:rect r="r" b="b" t="t" l="l"/>
            <a:pathLst>
              <a:path h="4647643" w="11301259">
                <a:moveTo>
                  <a:pt x="0" y="0"/>
                </a:moveTo>
                <a:lnTo>
                  <a:pt x="11301259" y="0"/>
                </a:lnTo>
                <a:lnTo>
                  <a:pt x="11301259" y="4647642"/>
                </a:lnTo>
                <a:lnTo>
                  <a:pt x="0" y="464764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86149" y="1553842"/>
            <a:ext cx="9915703" cy="68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6"/>
              </a:lnSpc>
            </a:pPr>
            <a:r>
              <a:rPr lang="en-US" b="true" sz="56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CONTROL DE VERSIONES: GITHUB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54831" y="994819"/>
            <a:ext cx="12206738" cy="2151438"/>
          </a:xfrm>
          <a:custGeom>
            <a:avLst/>
            <a:gdLst/>
            <a:ahLst/>
            <a:cxnLst/>
            <a:rect r="r" b="b" t="t" l="l"/>
            <a:pathLst>
              <a:path h="2151438" w="12206738">
                <a:moveTo>
                  <a:pt x="0" y="0"/>
                </a:moveTo>
                <a:lnTo>
                  <a:pt x="12206738" y="0"/>
                </a:lnTo>
                <a:lnTo>
                  <a:pt x="12206738" y="2151438"/>
                </a:lnTo>
                <a:lnTo>
                  <a:pt x="0" y="215143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56803" y="3635375"/>
            <a:ext cx="12413056" cy="5213484"/>
          </a:xfrm>
          <a:custGeom>
            <a:avLst/>
            <a:gdLst/>
            <a:ahLst/>
            <a:cxnLst/>
            <a:rect r="r" b="b" t="t" l="l"/>
            <a:pathLst>
              <a:path h="5213484" w="12413056">
                <a:moveTo>
                  <a:pt x="0" y="0"/>
                </a:moveTo>
                <a:lnTo>
                  <a:pt x="12413056" y="0"/>
                </a:lnTo>
                <a:lnTo>
                  <a:pt x="12413056" y="5213484"/>
                </a:lnTo>
                <a:lnTo>
                  <a:pt x="0" y="521348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6803" y="963908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68698" y="-1427941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2"/>
                </a:lnTo>
                <a:lnTo>
                  <a:pt x="0" y="228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734195" y="-2147728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4" y="0"/>
                </a:lnTo>
                <a:lnTo>
                  <a:pt x="2604664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3435793" y="-251832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91596">
            <a:off x="584944" y="882848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67621">
            <a:off x="10184209" y="978978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98649" y="927885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91675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00210">
            <a:off x="12770962" y="9915768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484404">
            <a:off x="6758207" y="9449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328" y="1087819"/>
            <a:ext cx="17064175" cy="8681541"/>
            <a:chOff x="0" y="0"/>
            <a:chExt cx="4494268" cy="2286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4268" cy="2286496"/>
            </a:xfrm>
            <a:custGeom>
              <a:avLst/>
              <a:gdLst/>
              <a:ahLst/>
              <a:cxnLst/>
              <a:rect r="r" b="b" t="t" l="l"/>
              <a:pathLst>
                <a:path h="2286496" w="4494268">
                  <a:moveTo>
                    <a:pt x="4537" y="0"/>
                  </a:moveTo>
                  <a:lnTo>
                    <a:pt x="4489731" y="0"/>
                  </a:lnTo>
                  <a:cubicBezTo>
                    <a:pt x="4490935" y="0"/>
                    <a:pt x="4492089" y="478"/>
                    <a:pt x="4492939" y="1329"/>
                  </a:cubicBezTo>
                  <a:cubicBezTo>
                    <a:pt x="4493790" y="2180"/>
                    <a:pt x="4494268" y="3334"/>
                    <a:pt x="4494268" y="4537"/>
                  </a:cubicBezTo>
                  <a:lnTo>
                    <a:pt x="4494268" y="2281960"/>
                  </a:lnTo>
                  <a:cubicBezTo>
                    <a:pt x="4494268" y="2283163"/>
                    <a:pt x="4493790" y="2284317"/>
                    <a:pt x="4492939" y="2285168"/>
                  </a:cubicBezTo>
                  <a:cubicBezTo>
                    <a:pt x="4492089" y="2286018"/>
                    <a:pt x="4490935" y="2286496"/>
                    <a:pt x="4489731" y="2286496"/>
                  </a:cubicBezTo>
                  <a:lnTo>
                    <a:pt x="4537" y="2286496"/>
                  </a:lnTo>
                  <a:cubicBezTo>
                    <a:pt x="2031" y="2286496"/>
                    <a:pt x="0" y="2284465"/>
                    <a:pt x="0" y="2281960"/>
                  </a:cubicBezTo>
                  <a:lnTo>
                    <a:pt x="0" y="4537"/>
                  </a:lnTo>
                  <a:cubicBezTo>
                    <a:pt x="0" y="3334"/>
                    <a:pt x="478" y="2180"/>
                    <a:pt x="1329" y="1329"/>
                  </a:cubicBezTo>
                  <a:cubicBezTo>
                    <a:pt x="2180" y="478"/>
                    <a:pt x="3334" y="0"/>
                    <a:pt x="4537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494268" cy="2315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146962" y="114300"/>
            <a:ext cx="17936465" cy="97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b="true" sz="716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CONCLUSIONES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9802" y="1402667"/>
            <a:ext cx="16125537" cy="865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1"/>
              </a:lnSpc>
            </a:pPr>
            <a:r>
              <a:rPr lang="en-US" sz="3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proyecto logró implementar un sistem</a:t>
            </a:r>
            <a:r>
              <a:rPr lang="en-US" sz="3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funcional de seguimiento de asistencia, permitiendo visualizar métricas globales, alertas tempranas y el rendimiento individual de cada estudiante. Esto facilita la toma de decis</a:t>
            </a:r>
            <a:r>
              <a:rPr lang="en-US" sz="3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iones y mejora la gestión académica, optimizando el control de asistencia con una interfaz intuitiva y centrada en el usuario.</a:t>
            </a:r>
          </a:p>
          <a:p>
            <a:pPr algn="l">
              <a:lnSpc>
                <a:spcPts val="4331"/>
              </a:lnSpc>
            </a:pPr>
            <a:r>
              <a:rPr lang="en-US" sz="3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desarrollo aporta directamente al ODS 4: Educación de Calidad, ya que promueve una educación más inclusiva y eficiente mediante herramientas que apoyan la permanencia estudiantil, reducen la deserción y fortalecen el monitoreo del aprendizaje. Además, contribuye al uso responsable de la tecnología como apoyo pedagógico.</a:t>
            </a:r>
          </a:p>
          <a:p>
            <a:pPr algn="l">
              <a:lnSpc>
                <a:spcPts val="4331"/>
              </a:lnSpc>
            </a:pPr>
            <a:r>
              <a:rPr lang="en-US" sz="3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Sin embargo, durante la implementación se identificaron limitaciones, como la necesidad de mayor automatización en la toma de asistencia, dependencia de datos manuales y la falta de integración con otros sistemas institucionales. Para futuras versiones, se recomienda incorporar notificaciones automáticas, sincronización con calendarios académicos reales, exportación de reportes y un módulo de predicción de riesgo estudiantil para una gestión más preventiva.</a:t>
            </a:r>
          </a:p>
          <a:p>
            <a:pPr algn="l">
              <a:lnSpc>
                <a:spcPts val="4331"/>
              </a:lnSpc>
            </a:pPr>
          </a:p>
          <a:p>
            <a:pPr algn="l">
              <a:lnSpc>
                <a:spcPts val="4331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6267" y="4085443"/>
            <a:ext cx="16635465" cy="247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127"/>
              </a:lnSpc>
            </a:pPr>
            <a:r>
              <a:rPr lang="en-US" b="true" sz="19920">
                <a:solidFill>
                  <a:srgbClr val="FEFEFE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MUCHAS 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833107" y="8297361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06304" y="-200615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888814" y="-1386482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2915840" y="-1557050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7209817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50362" y="8548225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43815" y="8001312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84550" y="-13373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528147" y="857404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584638" y="8192544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1596">
            <a:off x="136621" y="8589272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7621">
            <a:off x="10150362" y="922121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43815" y="8674299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9"/>
                </a:lnTo>
                <a:lnTo>
                  <a:pt x="0" y="2555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00210">
            <a:off x="12528147" y="9247029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484404">
            <a:off x="6584638" y="8865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0032" y="1295569"/>
            <a:ext cx="8504287" cy="3327302"/>
          </a:xfrm>
          <a:custGeom>
            <a:avLst/>
            <a:gdLst/>
            <a:ahLst/>
            <a:cxnLst/>
            <a:rect r="r" b="b" t="t" l="l"/>
            <a:pathLst>
              <a:path h="3327302" w="8504287">
                <a:moveTo>
                  <a:pt x="0" y="0"/>
                </a:moveTo>
                <a:lnTo>
                  <a:pt x="8504287" y="0"/>
                </a:lnTo>
                <a:lnTo>
                  <a:pt x="8504287" y="3327303"/>
                </a:lnTo>
                <a:lnTo>
                  <a:pt x="0" y="33273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0032" y="5043201"/>
            <a:ext cx="8504287" cy="3327302"/>
          </a:xfrm>
          <a:custGeom>
            <a:avLst/>
            <a:gdLst/>
            <a:ahLst/>
            <a:cxnLst/>
            <a:rect r="r" b="b" t="t" l="l"/>
            <a:pathLst>
              <a:path h="3327302" w="8504287">
                <a:moveTo>
                  <a:pt x="0" y="0"/>
                </a:moveTo>
                <a:lnTo>
                  <a:pt x="8504287" y="0"/>
                </a:lnTo>
                <a:lnTo>
                  <a:pt x="8504287" y="3327303"/>
                </a:lnTo>
                <a:lnTo>
                  <a:pt x="0" y="33273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17304" y="3554520"/>
            <a:ext cx="8504287" cy="2136702"/>
          </a:xfrm>
          <a:custGeom>
            <a:avLst/>
            <a:gdLst/>
            <a:ahLst/>
            <a:cxnLst/>
            <a:rect r="r" b="b" t="t" l="l"/>
            <a:pathLst>
              <a:path h="2136702" w="8504287">
                <a:moveTo>
                  <a:pt x="0" y="0"/>
                </a:moveTo>
                <a:lnTo>
                  <a:pt x="8504287" y="0"/>
                </a:lnTo>
                <a:lnTo>
                  <a:pt x="8504287" y="2136703"/>
                </a:lnTo>
                <a:lnTo>
                  <a:pt x="0" y="213670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22546" y="380659"/>
            <a:ext cx="10113835" cy="95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7"/>
              </a:lnSpc>
            </a:pPr>
            <a:r>
              <a:rPr lang="en-US" b="true" sz="77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REQUERIMIENTOS</a:t>
            </a:r>
            <a:r>
              <a:rPr lang="en-US" b="true" sz="77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 DEL SISTEMA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1900" y="793337"/>
            <a:ext cx="13294076" cy="8700326"/>
            <a:chOff x="0" y="0"/>
            <a:chExt cx="3501320" cy="229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1320" cy="2291444"/>
            </a:xfrm>
            <a:custGeom>
              <a:avLst/>
              <a:gdLst/>
              <a:ahLst/>
              <a:cxnLst/>
              <a:rect r="r" b="b" t="t" l="l"/>
              <a:pathLst>
                <a:path h="2291444" w="3501320">
                  <a:moveTo>
                    <a:pt x="16306" y="0"/>
                  </a:moveTo>
                  <a:lnTo>
                    <a:pt x="3485014" y="0"/>
                  </a:lnTo>
                  <a:cubicBezTo>
                    <a:pt x="3494020" y="0"/>
                    <a:pt x="3501320" y="7300"/>
                    <a:pt x="3501320" y="16306"/>
                  </a:cubicBezTo>
                  <a:lnTo>
                    <a:pt x="3501320" y="2275138"/>
                  </a:lnTo>
                  <a:cubicBezTo>
                    <a:pt x="3501320" y="2284143"/>
                    <a:pt x="3494020" y="2291444"/>
                    <a:pt x="3485014" y="2291444"/>
                  </a:cubicBezTo>
                  <a:lnTo>
                    <a:pt x="16306" y="2291444"/>
                  </a:lnTo>
                  <a:cubicBezTo>
                    <a:pt x="11981" y="2291444"/>
                    <a:pt x="7834" y="2289726"/>
                    <a:pt x="4776" y="2286668"/>
                  </a:cubicBezTo>
                  <a:cubicBezTo>
                    <a:pt x="1718" y="2283610"/>
                    <a:pt x="0" y="2279462"/>
                    <a:pt x="0" y="2275138"/>
                  </a:cubicBezTo>
                  <a:lnTo>
                    <a:pt x="0" y="16306"/>
                  </a:lnTo>
                  <a:cubicBezTo>
                    <a:pt x="0" y="7300"/>
                    <a:pt x="7300" y="0"/>
                    <a:pt x="16306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501320" cy="232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6937" y="1801153"/>
            <a:ext cx="5718087" cy="6360029"/>
            <a:chOff x="0" y="0"/>
            <a:chExt cx="8019247" cy="8919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19247" cy="8919528"/>
            </a:xfrm>
            <a:custGeom>
              <a:avLst/>
              <a:gdLst/>
              <a:ahLst/>
              <a:cxnLst/>
              <a:rect r="r" b="b" t="t" l="l"/>
              <a:pathLst>
                <a:path h="8919528" w="8019247">
                  <a:moveTo>
                    <a:pt x="0" y="8467606"/>
                  </a:moveTo>
                  <a:lnTo>
                    <a:pt x="0" y="451923"/>
                  </a:lnTo>
                  <a:cubicBezTo>
                    <a:pt x="0" y="202176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203365"/>
                    <a:pt x="8019247" y="451923"/>
                  </a:cubicBezTo>
                  <a:lnTo>
                    <a:pt x="8019247" y="8467606"/>
                  </a:lnTo>
                  <a:cubicBezTo>
                    <a:pt x="8019247" y="8717352"/>
                    <a:pt x="7746592" y="8919528"/>
                    <a:pt x="7409784" y="8919528"/>
                  </a:cubicBezTo>
                  <a:lnTo>
                    <a:pt x="609463" y="8919528"/>
                  </a:lnTo>
                  <a:cubicBezTo>
                    <a:pt x="274258" y="8919528"/>
                    <a:pt x="0" y="8717352"/>
                    <a:pt x="0" y="8467606"/>
                  </a:cubicBezTo>
                  <a:close/>
                </a:path>
              </a:pathLst>
            </a:custGeom>
            <a:blipFill>
              <a:blip r:embed="rId2"/>
              <a:stretch>
                <a:fillRect l="-5613" t="0" r="-5613" b="0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283904" y="3777178"/>
            <a:ext cx="8117457" cy="283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7"/>
              </a:lnSpc>
            </a:pPr>
            <a:r>
              <a:rPr lang="en-US" b="true" sz="10153" spc="274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Modelado Inicial del Sistema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81318" y="336647"/>
            <a:ext cx="3606682" cy="2544350"/>
          </a:xfrm>
          <a:custGeom>
            <a:avLst/>
            <a:gdLst/>
            <a:ahLst/>
            <a:cxnLst/>
            <a:rect r="r" b="b" t="t" l="l"/>
            <a:pathLst>
              <a:path h="2544350" w="3606682">
                <a:moveTo>
                  <a:pt x="0" y="0"/>
                </a:moveTo>
                <a:lnTo>
                  <a:pt x="3606682" y="0"/>
                </a:lnTo>
                <a:lnTo>
                  <a:pt x="3606682" y="2544350"/>
                </a:lnTo>
                <a:lnTo>
                  <a:pt x="0" y="254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90492">
            <a:off x="13079639" y="1183819"/>
            <a:ext cx="1209427" cy="1294134"/>
          </a:xfrm>
          <a:custGeom>
            <a:avLst/>
            <a:gdLst/>
            <a:ahLst/>
            <a:cxnLst/>
            <a:rect r="r" b="b" t="t" l="l"/>
            <a:pathLst>
              <a:path h="1294134" w="1209427">
                <a:moveTo>
                  <a:pt x="0" y="0"/>
                </a:moveTo>
                <a:lnTo>
                  <a:pt x="1209427" y="0"/>
                </a:lnTo>
                <a:lnTo>
                  <a:pt x="1209427" y="1294134"/>
                </a:lnTo>
                <a:lnTo>
                  <a:pt x="0" y="129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6304" y="-812989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84404">
            <a:off x="16007446" y="-1264713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47" y="-894043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9664">
            <a:off x="5819994" y="-1811215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4"/>
                </a:lnTo>
                <a:lnTo>
                  <a:pt x="0" y="335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35954">
            <a:off x="12980958" y="-1981783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791596">
            <a:off x="136621" y="8589272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7621">
            <a:off x="10150362" y="922121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43815" y="8674299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9"/>
                </a:lnTo>
                <a:lnTo>
                  <a:pt x="0" y="25550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-81298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200210">
            <a:off x="12528147" y="9247029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484404">
            <a:off x="6584638" y="8865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7622" y="2663952"/>
            <a:ext cx="13035563" cy="6159304"/>
          </a:xfrm>
          <a:custGeom>
            <a:avLst/>
            <a:gdLst/>
            <a:ahLst/>
            <a:cxnLst/>
            <a:rect r="r" b="b" t="t" l="l"/>
            <a:pathLst>
              <a:path h="6159304" w="13035563">
                <a:moveTo>
                  <a:pt x="0" y="0"/>
                </a:moveTo>
                <a:lnTo>
                  <a:pt x="13035564" y="0"/>
                </a:lnTo>
                <a:lnTo>
                  <a:pt x="13035564" y="6159304"/>
                </a:lnTo>
                <a:lnTo>
                  <a:pt x="0" y="615930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549156" y="1962645"/>
            <a:ext cx="4622329" cy="51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2"/>
              </a:lnSpc>
            </a:pPr>
            <a:r>
              <a:rPr lang="en-US" b="true" sz="42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DIAGRAMA DE CONTEXTO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6304" y="-812989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84404">
            <a:off x="16007446" y="-1264713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47" y="-894043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9664">
            <a:off x="5819994" y="-1811215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4"/>
                </a:lnTo>
                <a:lnTo>
                  <a:pt x="0" y="335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35954">
            <a:off x="12980958" y="-1981783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791596">
            <a:off x="136621" y="8589272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7621">
            <a:off x="10150362" y="922121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43815" y="8674299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9"/>
                </a:lnTo>
                <a:lnTo>
                  <a:pt x="0" y="25550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-81298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200210">
            <a:off x="12528147" y="9247029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484404">
            <a:off x="6584638" y="8865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88057" y="2717406"/>
            <a:ext cx="8907503" cy="5956893"/>
          </a:xfrm>
          <a:custGeom>
            <a:avLst/>
            <a:gdLst/>
            <a:ahLst/>
            <a:cxnLst/>
            <a:rect r="r" b="b" t="t" l="l"/>
            <a:pathLst>
              <a:path h="5956893" w="8907503">
                <a:moveTo>
                  <a:pt x="0" y="0"/>
                </a:moveTo>
                <a:lnTo>
                  <a:pt x="8907503" y="0"/>
                </a:lnTo>
                <a:lnTo>
                  <a:pt x="8907503" y="5956893"/>
                </a:lnTo>
                <a:lnTo>
                  <a:pt x="0" y="595689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41449" y="1777975"/>
            <a:ext cx="4622329" cy="99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2"/>
              </a:lnSpc>
            </a:pPr>
            <a:r>
              <a:rPr lang="en-US" b="true" sz="42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CASOS DE USO PRINCIPALES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6304" y="-812989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84404">
            <a:off x="16007446" y="-1264713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47" y="-894043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9664">
            <a:off x="5819994" y="-1811215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4"/>
                </a:lnTo>
                <a:lnTo>
                  <a:pt x="0" y="335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35954">
            <a:off x="12980958" y="-1981783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791596">
            <a:off x="136621" y="8589272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7621">
            <a:off x="10150362" y="922121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43815" y="8674299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9"/>
                </a:lnTo>
                <a:lnTo>
                  <a:pt x="0" y="25550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-81298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200210">
            <a:off x="12528147" y="9247029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484404">
            <a:off x="6584638" y="8865532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9476" y="2684634"/>
            <a:ext cx="14144338" cy="5533972"/>
          </a:xfrm>
          <a:custGeom>
            <a:avLst/>
            <a:gdLst/>
            <a:ahLst/>
            <a:cxnLst/>
            <a:rect r="r" b="b" t="t" l="l"/>
            <a:pathLst>
              <a:path h="5533972" w="14144338">
                <a:moveTo>
                  <a:pt x="0" y="0"/>
                </a:moveTo>
                <a:lnTo>
                  <a:pt x="14144339" y="0"/>
                </a:lnTo>
                <a:lnTo>
                  <a:pt x="14144339" y="5533972"/>
                </a:lnTo>
                <a:lnTo>
                  <a:pt x="0" y="553397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41449" y="2016100"/>
            <a:ext cx="4622329" cy="51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2"/>
              </a:lnSpc>
            </a:pPr>
            <a:r>
              <a:rPr lang="en-US" b="true" sz="42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M</a:t>
            </a:r>
            <a:r>
              <a:rPr lang="en-US" b="true" sz="4200">
                <a:solidFill>
                  <a:srgbClr val="A0E0F4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ODELO E-R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DAG6O3zxOGw</dc:identifier>
  <dcterms:modified xsi:type="dcterms:W3CDTF">2011-08-01T06:04:30Z</dcterms:modified>
  <cp:revision>1</cp:revision>
  <dc:title>Canva Analisis y Diseño de Sofware Final</dc:title>
</cp:coreProperties>
</file>